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9838" r:id="rId3"/>
    <p:sldId id="9834" r:id="rId4"/>
    <p:sldId id="9841" r:id="rId5"/>
    <p:sldId id="9839" r:id="rId6"/>
    <p:sldId id="9868" r:id="rId7"/>
    <p:sldId id="9842" r:id="rId8"/>
    <p:sldId id="9867" r:id="rId9"/>
    <p:sldId id="9827" r:id="rId10"/>
    <p:sldId id="9866" r:id="rId11"/>
    <p:sldId id="9830" r:id="rId12"/>
    <p:sldId id="9837" r:id="rId13"/>
    <p:sldId id="9850" r:id="rId14"/>
    <p:sldId id="9832" r:id="rId15"/>
    <p:sldId id="9833" r:id="rId16"/>
    <p:sldId id="9871" r:id="rId17"/>
    <p:sldId id="9855" r:id="rId18"/>
    <p:sldId id="9858" r:id="rId19"/>
    <p:sldId id="9856" r:id="rId20"/>
    <p:sldId id="9864" r:id="rId21"/>
    <p:sldId id="9865" r:id="rId22"/>
    <p:sldId id="9861" r:id="rId23"/>
    <p:sldId id="9843" r:id="rId24"/>
    <p:sldId id="9863" r:id="rId25"/>
    <p:sldId id="9844" r:id="rId2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ara T. Mukhamedzhanova" initials="DT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2060"/>
    <a:srgbClr val="B9E0F3"/>
    <a:srgbClr val="FFF2CC"/>
    <a:srgbClr val="F1F8EC"/>
    <a:srgbClr val="3399FF"/>
    <a:srgbClr val="76ABDC"/>
    <a:srgbClr val="66CCFF"/>
    <a:srgbClr val="F6CCBE"/>
    <a:srgbClr val="63A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6" y="9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497783235985065E-2"/>
          <c:y val="4.8501555382735262E-2"/>
          <c:w val="0.97054294692128018"/>
          <c:h val="0.73310812687479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387806665709207E-2"/>
                  <c:y val="-2.560365881756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60-44BF-A5DF-403482F48284}"/>
                </c:ext>
              </c:extLst>
            </c:dLbl>
            <c:dLbl>
              <c:idx val="1"/>
              <c:layout>
                <c:manualLayout>
                  <c:x val="2.3417962281673619E-2"/>
                  <c:y val="-4.38919981113210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60-44BF-A5DF-403482F48284}"/>
                </c:ext>
              </c:extLst>
            </c:dLbl>
            <c:dLbl>
              <c:idx val="2"/>
              <c:layout>
                <c:manualLayout>
                  <c:x val="1.7540854999282009E-2"/>
                  <c:y val="-2.9261324362932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60-44BF-A5DF-403482F48284}"/>
                </c:ext>
              </c:extLst>
            </c:dLbl>
            <c:dLbl>
              <c:idx val="3"/>
              <c:layout>
                <c:manualLayout>
                  <c:x val="1.8662072661955534E-2"/>
                  <c:y val="-8.8184646150428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60-44BF-A5DF-403482F482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сотрудников</c:v>
                </c:pt>
                <c:pt idx="1">
                  <c:v>Всего врачей</c:v>
                </c:pt>
                <c:pt idx="2">
                  <c:v>СМР</c:v>
                </c:pt>
                <c:pt idx="3">
                  <c:v>в том числе акушерки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699</c:v>
                </c:pt>
                <c:pt idx="1">
                  <c:v>120</c:v>
                </c:pt>
                <c:pt idx="2">
                  <c:v>331</c:v>
                </c:pt>
                <c:pt idx="3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60-44BF-A5DF-403482F482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583104"/>
        <c:axId val="145588992"/>
        <c:axId val="0"/>
      </c:bar3DChart>
      <c:catAx>
        <c:axId val="14558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5588992"/>
        <c:crosses val="autoZero"/>
        <c:auto val="1"/>
        <c:lblAlgn val="ctr"/>
        <c:lblOffset val="100"/>
        <c:noMultiLvlLbl val="0"/>
      </c:catAx>
      <c:valAx>
        <c:axId val="145588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558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800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2023г.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46492194251529306"/>
          <c:y val="1.54728178350554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416108923884762"/>
          <c:y val="0.19302639212927244"/>
          <c:w val="0.71985618985125932"/>
          <c:h val="0.75798213778715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E-40CC-B0D7-23C2EE636AE9}"/>
                </c:ext>
              </c:extLst>
            </c:dLbl>
            <c:dLbl>
              <c:idx val="1"/>
              <c:layout>
                <c:manualLayout>
                  <c:x val="-0.48178116797900428"/>
                  <c:y val="0.1013413796390335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3-7,7%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E-40CC-B0D7-23C2EE636AE9}"/>
                </c:ext>
              </c:extLst>
            </c:dLbl>
            <c:dLbl>
              <c:idx val="2"/>
              <c:layout>
                <c:manualLayout>
                  <c:x val="0.31605733267716535"/>
                  <c:y val="9.488885017663417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14-35,9%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E-40CC-B0D7-23C2EE636AE9}"/>
                </c:ext>
              </c:extLst>
            </c:dLbl>
            <c:dLbl>
              <c:idx val="3"/>
              <c:layout>
                <c:manualLayout>
                  <c:x val="7.1386975065617728E-3"/>
                  <c:y val="0.1082730645607201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7-17,9%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E-40CC-B0D7-23C2EE636AE9}"/>
                </c:ext>
              </c:extLst>
            </c:dLbl>
            <c:dLbl>
              <c:idx val="4"/>
              <c:layout>
                <c:manualLayout>
                  <c:x val="0.14445669291338584"/>
                  <c:y val="0.101697824553868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7-17,9%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E-40CC-B0D7-23C2EE636AE9}"/>
                </c:ext>
              </c:extLst>
            </c:dLbl>
            <c:dLbl>
              <c:idx val="5"/>
              <c:layout>
                <c:manualLayout>
                  <c:x val="0.14185703740157479"/>
                  <c:y val="0.1115040770213185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4-10,3%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6E-40CC-B0D7-23C2EE636AE9}"/>
                </c:ext>
              </c:extLst>
            </c:dLbl>
            <c:dLbl>
              <c:idx val="6"/>
              <c:layout>
                <c:manualLayout>
                  <c:x val="-8.115616797900306E-2"/>
                  <c:y val="0.1055920582904302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1-2,6%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6E-40CC-B0D7-23C2EE636AE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kk-KZ" b="1" dirty="0" smtClean="0"/>
                      <a:t>-1,1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E9-480E-BBE7-0631519E44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ПОНРП</c:v>
                </c:pt>
                <c:pt idx="1">
                  <c:v>атоническое кровотечение </c:v>
                </c:pt>
                <c:pt idx="2">
                  <c:v>несостоятельность швов на матке</c:v>
                </c:pt>
                <c:pt idx="3">
                  <c:v>предлежание, приращение плаценты </c:v>
                </c:pt>
                <c:pt idx="4">
                  <c:v>Панметрит</c:v>
                </c:pt>
                <c:pt idx="5">
                  <c:v>Гематома п/о акуш. раны</c:v>
                </c:pt>
                <c:pt idx="6">
                  <c:v>ОПН, ОПП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14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6E-40CC-B0D7-23C2EE636A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830208"/>
        <c:axId val="160831744"/>
      </c:barChart>
      <c:catAx>
        <c:axId val="160830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831744"/>
        <c:crosses val="autoZero"/>
        <c:auto val="1"/>
        <c:lblAlgn val="ctr"/>
        <c:lblOffset val="100"/>
        <c:noMultiLvlLbl val="0"/>
      </c:catAx>
      <c:valAx>
        <c:axId val="1608317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60830208"/>
        <c:crosses val="autoZero"/>
        <c:crossBetween val="between"/>
      </c:valAx>
      <c:spPr>
        <a:noFill/>
        <a:ln>
          <a:prstDash val="lgDash"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noFill/>
    <a:ln>
      <a:solidFill>
        <a:schemeClr val="dk1">
          <a:tint val="7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ЭНМТ</c:v>
                </c:pt>
              </c:strCache>
            </c:strRef>
          </c:tx>
          <c:spPr>
            <a:ln w="38100"/>
          </c:spPr>
          <c:marker>
            <c:spPr>
              <a:scene3d>
                <a:camera prst="orthographicFront"/>
                <a:lightRig rig="sunset" dir="t"/>
              </a:scene3d>
              <a:sp3d prstMaterial="dkEdge"/>
            </c:spPr>
          </c:marker>
          <c:dPt>
            <c:idx val="2"/>
            <c:bubble3D val="0"/>
            <c:spPr>
              <a:ln w="38100" cmpd="sng"/>
            </c:spPr>
            <c:extLst>
              <c:ext xmlns:c16="http://schemas.microsoft.com/office/drawing/2014/chart" uri="{C3380CC4-5D6E-409C-BE32-E72D297353CC}">
                <c16:uniqueId val="{00000000-B2F5-4607-9CA6-27814BFAD0D1}"/>
              </c:ext>
            </c:extLst>
          </c:dPt>
          <c:dLbls>
            <c:dLbl>
              <c:idx val="0"/>
              <c:layout>
                <c:manualLayout>
                  <c:x val="0.55906060453525019"/>
                  <c:y val="6.0574312585881446E-2"/>
                </c:manualLayout>
              </c:layout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49,4</a:t>
                    </a:r>
                    <a:r>
                      <a:rPr lang="kk-KZ" dirty="0" smtClean="0"/>
                      <a:t>%</a:t>
                    </a:r>
                    <a:endParaRPr lang="kk-KZ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F5-4607-9CA6-27814BFAD0D1}"/>
                </c:ext>
              </c:extLst>
            </c:dLbl>
            <c:dLbl>
              <c:idx val="1"/>
              <c:layout>
                <c:manualLayout>
                  <c:x val="-0.32366245443758085"/>
                  <c:y val="-1.72513566893409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2F5-4607-9CA6-27814BFAD0D1}"/>
                </c:ext>
              </c:extLst>
            </c:dLbl>
            <c:dLbl>
              <c:idx val="2"/>
              <c:layout>
                <c:manualLayout>
                  <c:x val="-0.32767793722557387"/>
                  <c:y val="0.1591534936678307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2F5-4607-9CA6-27814BFAD0D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4</a:t>
                    </a:r>
                    <a:r>
                      <a:rPr lang="en-US" smtClean="0"/>
                      <a:t>7,2%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F5-4607-9CA6-27814BFAD0D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4</a:t>
                    </a:r>
                    <a:r>
                      <a:rPr lang="ru-RU" dirty="0" smtClean="0"/>
                      <a:t>9,4%</a:t>
                    </a:r>
                    <a:endParaRPr lang="ru-RU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F5-4607-9CA6-27814BFAD0D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lang="kk-KZ" dirty="0" smtClean="0"/>
                      <a:t>5,7%</a:t>
                    </a:r>
                    <a:endParaRPr lang="kk-KZ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F5-4607-9CA6-27814BFAD0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 </c:v>
                </c:pt>
                <c:pt idx="2">
                  <c:v>2023г.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33.300000000000004</c:v>
                </c:pt>
                <c:pt idx="2">
                  <c:v>49.4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2F5-4607-9CA6-27814BFAD0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ОНМТ</c:v>
                </c:pt>
              </c:strCache>
            </c:strRef>
          </c:tx>
          <c:dLbls>
            <c:dLbl>
              <c:idx val="0"/>
              <c:layout>
                <c:manualLayout>
                  <c:x val="0.548749691258964"/>
                  <c:y val="-5.798012361004071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87</a:t>
                    </a:r>
                    <a:r>
                      <a:rPr lang="ru-RU" dirty="0" smtClean="0"/>
                      <a:t>,6%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2F5-4607-9CA6-27814BFAD0D1}"/>
                </c:ext>
              </c:extLst>
            </c:dLbl>
            <c:dLbl>
              <c:idx val="1"/>
              <c:layout>
                <c:manualLayout>
                  <c:x val="-0.33569753644046346"/>
                  <c:y val="-0.146182548788626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en-US" dirty="0" smtClean="0"/>
                      <a:t>6,4%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2F5-4607-9CA6-27814BFAD0D1}"/>
                </c:ext>
              </c:extLst>
            </c:dLbl>
            <c:dLbl>
              <c:idx val="2"/>
              <c:layout>
                <c:manualLayout>
                  <c:x val="-0.32424096613347764"/>
                  <c:y val="4.57874354235891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ru-RU" dirty="0" smtClean="0"/>
                      <a:t>5,5%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2F5-4607-9CA6-27814BFAD0D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F5-4607-9CA6-27814BFAD0D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F5-4607-9CA6-27814BFAD0D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en-US" dirty="0" smtClean="0"/>
                      <a:t>1,4%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F5-4607-9CA6-27814BFAD0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 </c:v>
                </c:pt>
                <c:pt idx="2">
                  <c:v>2023г.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86.4</c:v>
                </c:pt>
                <c:pt idx="1">
                  <c:v>85.5</c:v>
                </c:pt>
                <c:pt idx="2">
                  <c:v>87.6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2F5-4607-9CA6-27814BFAD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964224"/>
        <c:axId val="162965760"/>
      </c:lineChart>
      <c:catAx>
        <c:axId val="16296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2965760"/>
        <c:crosses val="autoZero"/>
        <c:auto val="1"/>
        <c:lblAlgn val="ctr"/>
        <c:lblOffset val="100"/>
        <c:noMultiLvlLbl val="0"/>
      </c:catAx>
      <c:valAx>
        <c:axId val="162965760"/>
        <c:scaling>
          <c:orientation val="minMax"/>
        </c:scaling>
        <c:delete val="1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62964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 smtClean="0"/>
                      <a:t>8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20-432B-A6E1-56D57F0584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smtClean="0"/>
                      <a:t>8</a:t>
                    </a:r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20-432B-A6E1-56D57F0584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smtClean="0"/>
                      <a:t>9</a:t>
                    </a:r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20-432B-A6E1-56D57F0584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smtClean="0"/>
                      <a:t>8</a:t>
                    </a:r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20-432B-A6E1-56D57F058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2">
                  <c:v>акушерско-гинекологическое отделение</c:v>
                </c:pt>
                <c:pt idx="3">
                  <c:v>педиатрическое отделение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</c:v>
                </c:pt>
                <c:pt idx="1">
                  <c:v>85</c:v>
                </c:pt>
                <c:pt idx="2">
                  <c:v>92</c:v>
                </c:pt>
                <c:pt idx="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F-4BC4-8306-86472875A1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smtClean="0"/>
                      <a:t>9</a:t>
                    </a:r>
                    <a:r>
                      <a:rPr lang="en-US" smtClean="0"/>
                      <a:t>0,3%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20-432B-A6E1-56D57F0584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 smtClean="0"/>
                      <a:t>8</a:t>
                    </a:r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20-432B-A6E1-56D57F0584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 smtClean="0"/>
                      <a:t>9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20-432B-A6E1-56D57F0584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smtClean="0"/>
                      <a:t>9</a:t>
                    </a:r>
                    <a:r>
                      <a:rPr lang="en-US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20-432B-A6E1-56D57F058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2">
                  <c:v>акушерско-гинекологическое отделение</c:v>
                </c:pt>
                <c:pt idx="3">
                  <c:v>педиатрическое отделение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90.3</c:v>
                </c:pt>
                <c:pt idx="1">
                  <c:v>86.77</c:v>
                </c:pt>
                <c:pt idx="2">
                  <c:v>92</c:v>
                </c:pt>
                <c:pt idx="3">
                  <c:v>91.88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FF-4BC4-8306-86472875A1C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053780718521864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90,0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20-432B-A6E1-56D57F05845B}"/>
                </c:ext>
              </c:extLst>
            </c:dLbl>
            <c:dLbl>
              <c:idx val="1"/>
              <c:layout>
                <c:manualLayout>
                  <c:x val="1.0658067107778234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8</a:t>
                    </a:r>
                    <a:r>
                      <a:rPr lang="ru-RU" sz="1600" dirty="0" smtClean="0"/>
                      <a:t>9,0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20-432B-A6E1-56D57F0584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 smtClean="0"/>
                      <a:t>9</a:t>
                    </a:r>
                    <a:r>
                      <a:rPr lang="ru-RU" dirty="0" smtClean="0"/>
                      <a:t>3</a:t>
                    </a:r>
                    <a:r>
                      <a:rPr lang="en-US" sz="1600" b="1" i="0" u="none" strike="noStrike" baseline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20-432B-A6E1-56D57F05845B}"/>
                </c:ext>
              </c:extLst>
            </c:dLbl>
            <c:dLbl>
              <c:idx val="3"/>
              <c:layout>
                <c:manualLayout>
                  <c:x val="7.105378071852186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87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20-432B-A6E1-56D57F058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2">
                  <c:v>акушерско-гинекологическое отделение</c:v>
                </c:pt>
                <c:pt idx="3">
                  <c:v>педиатрическое отделение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90</c:v>
                </c:pt>
                <c:pt idx="1">
                  <c:v>89</c:v>
                </c:pt>
                <c:pt idx="2">
                  <c:v>93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20-432B-A6E1-56D57F058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361408"/>
        <c:axId val="149362944"/>
      </c:barChart>
      <c:catAx>
        <c:axId val="1493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9362944"/>
        <c:crosses val="autoZero"/>
        <c:auto val="1"/>
        <c:lblAlgn val="ctr"/>
        <c:lblOffset val="100"/>
        <c:noMultiLvlLbl val="0"/>
      </c:catAx>
      <c:valAx>
        <c:axId val="149362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493614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4355796146871318"/>
          <c:h val="0.82376738247534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9EC2-4140-A23D-EE1B0C23EA0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9EC2-4140-A23D-EE1B0C23EA0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3204-26,1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C2-4140-A23D-EE1B0C23EA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3075-27,5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C2-4140-A23D-EE1B0C23EA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3161-28,7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C2-4140-A23D-EE1B0C23E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3204</c:v>
                </c:pt>
                <c:pt idx="1">
                  <c:v>3078</c:v>
                </c:pt>
                <c:pt idx="2">
                  <c:v>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C2-4140-A23D-EE1B0C23E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923200"/>
        <c:axId val="160039680"/>
      </c:barChart>
      <c:catAx>
        <c:axId val="15992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039680"/>
        <c:crosses val="autoZero"/>
        <c:auto val="1"/>
        <c:lblAlgn val="ctr"/>
        <c:lblOffset val="100"/>
        <c:noMultiLvlLbl val="0"/>
      </c:catAx>
      <c:valAx>
        <c:axId val="160039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5992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62212595946418E-2"/>
          <c:y val="8.0966648122497945E-2"/>
          <c:w val="0.97990163762515714"/>
          <c:h val="0.79354656730513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1B1-40ED-BBE1-A5FA0F691F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71B1-40ED-BBE1-A5FA0F691F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B3A0-40ED-B64C-98EC263710E7}"/>
              </c:ext>
            </c:extLst>
          </c:dPt>
          <c:dLbls>
            <c:dLbl>
              <c:idx val="0"/>
              <c:layout>
                <c:manualLayout>
                  <c:x val="1.0928830380548541E-2"/>
                  <c:y val="-2.074932850598299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1,4%</a:t>
                    </a:r>
                    <a:endParaRPr lang="ru-RU" sz="16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1-40ED-BBE1-A5FA0F691FF6}"/>
                </c:ext>
              </c:extLst>
            </c:dLbl>
            <c:dLbl>
              <c:idx val="1"/>
              <c:layout>
                <c:manualLayout>
                  <c:x val="7.6986595845612823E-3"/>
                  <c:y val="-2.074932850598299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1,6%</a:t>
                    </a:r>
                    <a:endParaRPr lang="ru-RU" sz="1600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1-40ED-BBE1-A5FA0F691F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2,0</a:t>
                    </a:r>
                    <a:r>
                      <a:rPr lang="en-US" sz="1600" b="1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sz="1600" b="1" dirty="0">
                      <a:solidFill>
                        <a:srgbClr val="00206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0-40ED-B64C-98EC263710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1.4</c:v>
                </c:pt>
                <c:pt idx="1">
                  <c:v>1.6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1-40ED-BBE1-A5FA0F691F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518528"/>
        <c:axId val="160520064"/>
      </c:barChart>
      <c:catAx>
        <c:axId val="16051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520064"/>
        <c:crosses val="autoZero"/>
        <c:auto val="1"/>
        <c:lblAlgn val="ctr"/>
        <c:lblOffset val="100"/>
        <c:noMultiLvlLbl val="0"/>
      </c:catAx>
      <c:valAx>
        <c:axId val="1605200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60518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4355796146871318"/>
          <c:h val="0.82376738247534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4048-48FE-B784-21C3719C3C8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4048-48FE-B784-21C3719C3C8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876-7,1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48-48FE-B784-21C3719C3C8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776-6,9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48-48FE-B784-21C3719C3C8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736-6,7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48-48FE-B784-21C3719C3C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876</c:v>
                </c:pt>
                <c:pt idx="1">
                  <c:v>776</c:v>
                </c:pt>
                <c:pt idx="2">
                  <c:v>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48-48FE-B784-21C3719C3C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743808"/>
        <c:axId val="160745344"/>
      </c:barChart>
      <c:catAx>
        <c:axId val="16074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745344"/>
        <c:crosses val="autoZero"/>
        <c:auto val="1"/>
        <c:lblAlgn val="ctr"/>
        <c:lblOffset val="100"/>
        <c:noMultiLvlLbl val="0"/>
      </c:catAx>
      <c:valAx>
        <c:axId val="1607453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6074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6.1451405662414756E-2"/>
          <c:w val="0.71090672464964211"/>
          <c:h val="0.76583275452296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ПТС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kk-KZ" smtClean="0"/>
                      <a:t>67-3,0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E5-415C-937A-45DD2C98A4B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kk-KZ" smtClean="0"/>
                      <a:t>95-3,5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E5-415C-937A-45DD2C98A4B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kk-KZ" smtClean="0"/>
                      <a:t>63-3,3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E5-415C-937A-45DD2C98A4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3.5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E5-415C-937A-45DD2C98A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Эклампсии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2.688172517175479E-2"/>
                  <c:y val="8.5170018997537879E-17"/>
                </c:manualLayout>
              </c:layout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7</a:t>
                    </a:r>
                    <a:r>
                      <a:rPr lang="kk-KZ" smtClean="0"/>
                      <a:t>-0,06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E5-415C-937A-45DD2C98A4B7}"/>
                </c:ext>
              </c:extLst>
            </c:dLbl>
            <c:dLbl>
              <c:idx val="1"/>
              <c:layout>
                <c:manualLayout>
                  <c:x val="2.912186893606753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kk-KZ" smtClean="0"/>
                      <a:t>-0,04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E5-415C-937A-45DD2C98A4B7}"/>
                </c:ext>
              </c:extLst>
            </c:dLbl>
            <c:dLbl>
              <c:idx val="2"/>
              <c:layout>
                <c:manualLayout>
                  <c:x val="3.1362012700380498E-2"/>
                  <c:y val="4.6456910666653013E-3"/>
                </c:manualLayout>
              </c:layout>
              <c:tx>
                <c:rich>
                  <a:bodyPr/>
                  <a:lstStyle/>
                  <a:p>
                    <a:r>
                      <a:rPr lang="kk-KZ" sz="14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kk-KZ" smtClean="0"/>
                      <a:t>-0,05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E5-415C-937A-45DD2C98A4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0.60000000000000064</c:v>
                </c:pt>
                <c:pt idx="1">
                  <c:v>0.4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E5-415C-937A-45DD2C98A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01600"/>
        <c:axId val="160603136"/>
      </c:barChart>
      <c:catAx>
        <c:axId val="16060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603136"/>
        <c:crosses val="autoZero"/>
        <c:auto val="1"/>
        <c:lblAlgn val="ctr"/>
        <c:lblOffset val="100"/>
        <c:noMultiLvlLbl val="0"/>
      </c:catAx>
      <c:valAx>
        <c:axId val="1606031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606016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90272896099146"/>
          <c:y val="2.6073891579645118E-2"/>
          <c:w val="0.57209727103901165"/>
          <c:h val="0.872627639818214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год-25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en-US" dirty="0" smtClean="0"/>
                      <a:t>-36,0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D-4B87-8572-44C2D6051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4-16,0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D-4B87-8572-44C2D6051C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 dirty="0" smtClean="0"/>
                      <a:t>-24,0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BD-4B87-8572-44C2D6051C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 dirty="0" smtClean="0"/>
                      <a:t>-24,0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BD-4B87-8572-44C2D6051C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D-4B87-8572-44C2D6051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Предлежание плаценты, приращение</c:v>
                </c:pt>
                <c:pt idx="1">
                  <c:v>ПОНРП, матка Кювелера</c:v>
                </c:pt>
                <c:pt idx="2">
                  <c:v>Атонические кровотечение</c:v>
                </c:pt>
                <c:pt idx="3">
                  <c:v>Панметрит, перитонит</c:v>
                </c:pt>
                <c:pt idx="4">
                  <c:v>Внутреннее кровотечение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</c:v>
                </c:pt>
                <c:pt idx="1">
                  <c:v>16</c:v>
                </c:pt>
                <c:pt idx="2">
                  <c:v>24</c:v>
                </c:pt>
                <c:pt idx="3">
                  <c:v>24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2-4DFA-AD84-D473FEA468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год-19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en-US" smtClean="0"/>
                      <a:t>-26,3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BD-4B87-8572-44C2D6051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lang="en-US" smtClean="0"/>
                      <a:t>-10,5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BD-4B87-8572-44C2D6051C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en-US" smtClean="0"/>
                      <a:t>-26,3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BD-4B87-8572-44C2D6051C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 smtClean="0"/>
                      <a:t>-31,6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BD-4B87-8572-44C2D6051C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smtClean="0"/>
                      <a:t>-5,3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BD-4B87-8572-44C2D6051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Предлежание плаценты, приращение</c:v>
                </c:pt>
                <c:pt idx="1">
                  <c:v>ПОНРП, матка Кювелера</c:v>
                </c:pt>
                <c:pt idx="2">
                  <c:v>Атонические кровотечение</c:v>
                </c:pt>
                <c:pt idx="3">
                  <c:v>Панметрит, перитонит</c:v>
                </c:pt>
                <c:pt idx="4">
                  <c:v>Внутреннее кровотечение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26.3</c:v>
                </c:pt>
                <c:pt idx="1">
                  <c:v>10.5</c:v>
                </c:pt>
                <c:pt idx="2">
                  <c:v>26.3</c:v>
                </c:pt>
                <c:pt idx="3">
                  <c:v>31.6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BD-4B87-8572-44C2D6051C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0332800"/>
        <c:axId val="160331264"/>
      </c:barChart>
      <c:valAx>
        <c:axId val="16033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0332800"/>
        <c:crosses val="autoZero"/>
        <c:crossBetween val="between"/>
      </c:valAx>
      <c:catAx>
        <c:axId val="160332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331264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rgbClr val="002060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90272896099157"/>
          <c:y val="2.6073891579645143E-2"/>
          <c:w val="0.57209727103901165"/>
          <c:h val="0.87262763981821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год-25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11-</a:t>
                    </a:r>
                    <a:r>
                      <a:rPr lang="ru-RU" sz="1600" b="1" dirty="0" smtClean="0">
                        <a:latin typeface="Arial" pitchFamily="34" charset="0"/>
                        <a:cs typeface="Arial" pitchFamily="34" charset="0"/>
                      </a:rPr>
                      <a:t>44,0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7-4CE0-89FB-0A67E5B8F9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3-</a:t>
                    </a:r>
                    <a:r>
                      <a:rPr lang="ru-RU" dirty="0" smtClean="0"/>
                      <a:t>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E0-4A61-B7A2-B4BFE83197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 dirty="0" smtClean="0"/>
                      <a:t>-2</a:t>
                    </a:r>
                    <a:r>
                      <a:rPr lang="ru-RU" dirty="0" smtClean="0"/>
                      <a:t>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E0-4A61-B7A2-B4BFE83197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5-</a:t>
                    </a:r>
                    <a:r>
                      <a:rPr lang="ru-RU" sz="1600" b="1" dirty="0" smtClean="0">
                        <a:latin typeface="Arial" pitchFamily="34" charset="0"/>
                        <a:cs typeface="Arial" pitchFamily="34" charset="0"/>
                      </a:rPr>
                      <a:t>20,0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E0-4A61-B7A2-B4BFE83197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E0-4A61-B7A2-B4BFE83197E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E0-4A61-B7A2-B4BFE83197E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1-3,6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E0-4A61-B7A2-B4BFE83197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Несостоятельность швов на матке</c:v>
                </c:pt>
                <c:pt idx="1">
                  <c:v>Гематома матки</c:v>
                </c:pt>
                <c:pt idx="2">
                  <c:v>Атонические кровотечение</c:v>
                </c:pt>
                <c:pt idx="3">
                  <c:v>Панметрит, перитонит</c:v>
                </c:pt>
                <c:pt idx="4">
                  <c:v>Внутреннее кровотечение</c:v>
                </c:pt>
                <c:pt idx="5">
                  <c:v>С-ч прямой кишки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39.300000000000011</c:v>
                </c:pt>
                <c:pt idx="1">
                  <c:v>10.7</c:v>
                </c:pt>
                <c:pt idx="2">
                  <c:v>21.4</c:v>
                </c:pt>
                <c:pt idx="3">
                  <c:v>17.899999999999999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2-4DFA-AD84-D473FEA468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год-26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8-</a:t>
                    </a:r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E0-4A61-B7A2-B4BFE83197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5-1</a:t>
                    </a:r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E0-4A61-B7A2-B4BFE83197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en-US" dirty="0" smtClean="0"/>
                      <a:t>-</a:t>
                    </a:r>
                    <a:r>
                      <a:rPr lang="ru-RU" dirty="0" smtClean="0"/>
                      <a:t>19,2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E0-4A61-B7A2-B4BFE83197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4-1</a:t>
                    </a:r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E0-4A61-B7A2-B4BFE83197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3-</a:t>
                    </a:r>
                    <a:r>
                      <a: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E0-4A61-B7A2-B4BFE83197E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-</a:t>
                    </a:r>
                    <a:r>
                      <a:rPr lang="ru-RU" dirty="0" smtClean="0"/>
                      <a:t>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E0-4A61-B7A2-B4BFE83197E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1-3,3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E0-4A61-B7A2-B4BFE83197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Несостоятельность швов на матке</c:v>
                </c:pt>
                <c:pt idx="1">
                  <c:v>Гематома матки</c:v>
                </c:pt>
                <c:pt idx="2">
                  <c:v>Атонические кровотечение</c:v>
                </c:pt>
                <c:pt idx="3">
                  <c:v>Панметрит, перитонит</c:v>
                </c:pt>
                <c:pt idx="4">
                  <c:v>Внутреннее кровотечение</c:v>
                </c:pt>
                <c:pt idx="5">
                  <c:v>С-ч прямой кишки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26.7</c:v>
                </c:pt>
                <c:pt idx="1">
                  <c:v>16.7</c:v>
                </c:pt>
                <c:pt idx="2">
                  <c:v>20</c:v>
                </c:pt>
                <c:pt idx="3">
                  <c:v>13.3</c:v>
                </c:pt>
                <c:pt idx="4">
                  <c:v>10</c:v>
                </c:pt>
                <c:pt idx="5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0E0-4A61-B7A2-B4BFE83197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0252288"/>
        <c:axId val="160787072"/>
      </c:barChart>
      <c:valAx>
        <c:axId val="160787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0252288"/>
        <c:crosses val="autoZero"/>
        <c:crossBetween val="between"/>
      </c:valAx>
      <c:catAx>
        <c:axId val="1602522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78707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rgbClr val="002060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2022г.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46492194251529306"/>
          <c:y val="1.54728178350554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416108923884762"/>
          <c:y val="0.19302639212927244"/>
          <c:w val="0.71985618985125932"/>
          <c:h val="0.75798213778715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E-40CC-B0D7-23C2EE636AE9}"/>
                </c:ext>
              </c:extLst>
            </c:dLbl>
            <c:dLbl>
              <c:idx val="1"/>
              <c:layout>
                <c:manualLayout>
                  <c:x val="2.655216535433071E-2"/>
                  <c:y val="0.1477230758144000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1" dirty="0" smtClean="0"/>
                      <a:t>3-24,1%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E-40CC-B0D7-23C2EE636AE9}"/>
                </c:ext>
              </c:extLst>
            </c:dLbl>
            <c:dLbl>
              <c:idx val="2"/>
              <c:layout>
                <c:manualLayout>
                  <c:x val="-2.6926609511580988E-3"/>
                  <c:y val="9.48887623597378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1" dirty="0" smtClean="0"/>
                      <a:t>2-22,2%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E-40CC-B0D7-23C2EE636AE9}"/>
                </c:ext>
              </c:extLst>
            </c:dLbl>
            <c:dLbl>
              <c:idx val="3"/>
              <c:layout>
                <c:manualLayout>
                  <c:x val="-6.4028871391076112E-3"/>
                  <c:y val="9.899725856286373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1" dirty="0" smtClean="0"/>
                      <a:t>2-22,2%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E-40CC-B0D7-23C2EE636AE9}"/>
                </c:ext>
              </c:extLst>
            </c:dLbl>
            <c:dLbl>
              <c:idx val="4"/>
              <c:layout>
                <c:manualLayout>
                  <c:x val="0.46216502624671879"/>
                  <c:y val="9.242141263583325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1" dirty="0" smtClean="0"/>
                      <a:t>2-22,2%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E-40CC-B0D7-23C2EE636AE9}"/>
                </c:ext>
              </c:extLst>
            </c:dLbl>
            <c:dLbl>
              <c:idx val="5"/>
              <c:layout>
                <c:manualLayout>
                  <c:x val="0.10123206474190793"/>
                  <c:y val="9.295138378018072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en-US" b="1" dirty="0" smtClean="0"/>
                      <a:t>-5,6%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6E-40CC-B0D7-23C2EE636AE9}"/>
                </c:ext>
              </c:extLst>
            </c:dLbl>
            <c:dLbl>
              <c:idx val="6"/>
              <c:layout>
                <c:manualLayout>
                  <c:x val="1.13547604125411E-3"/>
                  <c:y val="0.1102302290486251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1" dirty="0" smtClean="0"/>
                      <a:t>-1,8%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6E-40CC-B0D7-23C2EE636AE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kk-KZ" b="1" dirty="0" smtClean="0"/>
                      <a:t>-1,1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30-4009-A9C8-901DE0699B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ПОНРП</c:v>
                </c:pt>
                <c:pt idx="1">
                  <c:v>атоническое кровотечение </c:v>
                </c:pt>
                <c:pt idx="2">
                  <c:v>несостоятельность швов на матке</c:v>
                </c:pt>
                <c:pt idx="3">
                  <c:v>предлежание, приращение плаценты </c:v>
                </c:pt>
                <c:pt idx="4">
                  <c:v>ЭГЗ</c:v>
                </c:pt>
                <c:pt idx="5">
                  <c:v>субинволюция матки </c:v>
                </c:pt>
                <c:pt idx="6">
                  <c:v>ОНМК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6E-40CC-B0D7-23C2EE636A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899456"/>
        <c:axId val="160900992"/>
      </c:barChart>
      <c:catAx>
        <c:axId val="160899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0900992"/>
        <c:crosses val="autoZero"/>
        <c:auto val="1"/>
        <c:lblAlgn val="ctr"/>
        <c:lblOffset val="100"/>
        <c:noMultiLvlLbl val="0"/>
      </c:catAx>
      <c:valAx>
        <c:axId val="1609009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60899456"/>
        <c:crosses val="autoZero"/>
        <c:crossBetween val="between"/>
      </c:valAx>
      <c:spPr>
        <a:noFill/>
        <a:ln>
          <a:prstDash val="lgDash"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noFill/>
    <a:ln>
      <a:solidFill>
        <a:schemeClr val="dk1">
          <a:tint val="7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0F1EE-CED2-4D42-91D9-7445646AE1CA}" type="doc">
      <dgm:prSet loTypeId="urn:microsoft.com/office/officeart/2005/8/layout/cycle6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75C27EF-444B-43C8-93D4-FCFE8544D559}">
      <dgm:prSet phldrT="[Текст]" custT="1"/>
      <dgm:spPr/>
      <dgm:t>
        <a:bodyPr/>
        <a:lstStyle/>
        <a:p>
          <a:r>
            <a:rPr lang="kk-KZ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Акушер-гинекологи</a:t>
          </a:r>
        </a:p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48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35CF265-219F-4B13-943B-BD54C6BBC8E9}" type="parTrans" cxnId="{855ACE6E-ECE0-442E-8FD8-6CE713282BA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9B84F63-8261-4D7B-9358-23610404D93B}" type="sibTrans" cxnId="{855ACE6E-ECE0-442E-8FD8-6CE713282BA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1B4D172-CC9F-41D3-877E-30FF2F8E09F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kk-KZ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Неонатологи</a:t>
          </a:r>
        </a:p>
        <a:p>
          <a:r>
            <a: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39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BB7A22F-1CB4-439F-B1A6-DF8933F86892}" type="parTrans" cxnId="{93609DA2-CB04-4BF5-95C9-43AFFB1637B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DAF7228-F13A-459F-A7EC-B2F65CAEEC09}" type="sibTrans" cxnId="{93609DA2-CB04-4BF5-95C9-43AFFB1637B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E0D317C-2EC2-4226-97C9-F6AAAE950D3E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kk-KZ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Реаниматологи</a:t>
          </a:r>
        </a:p>
        <a:p>
          <a:r>
            <a: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11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5C4E885-7940-465D-9565-35E1BE07911B}" type="parTrans" cxnId="{1E44E02C-918A-4B19-B9B3-0A91B4C8CE48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2038285-3EBA-4A1E-AE69-41A937312276}" type="sibTrans" cxnId="{1E44E02C-918A-4B19-B9B3-0A91B4C8CE48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BF05564-5EB1-4E81-BA02-02134E8705C7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kk-KZ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Генетик</a:t>
          </a:r>
        </a:p>
        <a:p>
          <a:r>
            <a: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D93DD3C-7407-4F62-8B7C-5AD4C371CCDE}" type="parTrans" cxnId="{708E2AF3-B77F-4518-AC8B-68B412241194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EDDE4DF-A5B2-48B5-BC61-9D3BD9D87912}" type="sibTrans" cxnId="{708E2AF3-B77F-4518-AC8B-68B412241194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BCCA352-0234-457D-80DD-D0CDFB2C5703}" type="pres">
      <dgm:prSet presAssocID="{9860F1EE-CED2-4D42-91D9-7445646AE1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0222E-3682-4CE0-BEE8-FE44F490A05C}" type="pres">
      <dgm:prSet presAssocID="{375C27EF-444B-43C8-93D4-FCFE8544D559}" presName="node" presStyleLbl="node1" presStyleIdx="0" presStyleCnt="4" custScaleX="14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5C350-A5DC-4179-B884-2A669A8DCD45}" type="pres">
      <dgm:prSet presAssocID="{375C27EF-444B-43C8-93D4-FCFE8544D559}" presName="spNode" presStyleCnt="0"/>
      <dgm:spPr/>
    </dgm:pt>
    <dgm:pt modelId="{F1D19CCA-5BB0-4044-A31C-AE39F7192DD3}" type="pres">
      <dgm:prSet presAssocID="{09B84F63-8261-4D7B-9358-23610404D93B}" presName="sibTrans" presStyleLbl="sibTrans1D1" presStyleIdx="0" presStyleCnt="4"/>
      <dgm:spPr/>
      <dgm:t>
        <a:bodyPr/>
        <a:lstStyle/>
        <a:p>
          <a:endParaRPr lang="ru-RU"/>
        </a:p>
      </dgm:t>
    </dgm:pt>
    <dgm:pt modelId="{98BD222C-6343-4258-A355-B5C91583BB7C}" type="pres">
      <dgm:prSet presAssocID="{61B4D172-CC9F-41D3-877E-30FF2F8E09F7}" presName="node" presStyleLbl="node1" presStyleIdx="1" presStyleCnt="4" custScaleX="128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B563A-D1A3-415C-A15C-C56F6B48AF93}" type="pres">
      <dgm:prSet presAssocID="{61B4D172-CC9F-41D3-877E-30FF2F8E09F7}" presName="spNode" presStyleCnt="0"/>
      <dgm:spPr/>
    </dgm:pt>
    <dgm:pt modelId="{CF45E057-A4DC-4B13-91A7-A7FE38F6A047}" type="pres">
      <dgm:prSet presAssocID="{EDAF7228-F13A-459F-A7EC-B2F65CAEEC0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B58446DD-EC98-412B-B426-F45FA61B5F9F}" type="pres">
      <dgm:prSet presAssocID="{6E0D317C-2EC2-4226-97C9-F6AAAE950D3E}" presName="node" presStyleLbl="node1" presStyleIdx="2" presStyleCnt="4" custScaleX="153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07003-EDD3-4636-A90D-91F332790F41}" type="pres">
      <dgm:prSet presAssocID="{6E0D317C-2EC2-4226-97C9-F6AAAE950D3E}" presName="spNode" presStyleCnt="0"/>
      <dgm:spPr/>
    </dgm:pt>
    <dgm:pt modelId="{9E4044BE-DC6C-4A36-B795-8F8C2B720504}" type="pres">
      <dgm:prSet presAssocID="{82038285-3EBA-4A1E-AE69-41A937312276}" presName="sibTrans" presStyleLbl="sibTrans1D1" presStyleIdx="2" presStyleCnt="4"/>
      <dgm:spPr/>
      <dgm:t>
        <a:bodyPr/>
        <a:lstStyle/>
        <a:p>
          <a:endParaRPr lang="ru-RU"/>
        </a:p>
      </dgm:t>
    </dgm:pt>
    <dgm:pt modelId="{CC96B00A-A197-469E-9E05-BCD09A36986A}" type="pres">
      <dgm:prSet presAssocID="{9BF05564-5EB1-4E81-BA02-02134E8705C7}" presName="node" presStyleLbl="node1" presStyleIdx="3" presStyleCnt="4" custScaleX="117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BCE31-5FF3-41E7-9985-44E2A93D423A}" type="pres">
      <dgm:prSet presAssocID="{9BF05564-5EB1-4E81-BA02-02134E8705C7}" presName="spNode" presStyleCnt="0"/>
      <dgm:spPr/>
    </dgm:pt>
    <dgm:pt modelId="{B67D0EB0-0892-4A0A-B77C-0F0EC0440081}" type="pres">
      <dgm:prSet presAssocID="{8EDDE4DF-A5B2-48B5-BC61-9D3BD9D87912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252558C3-BF0A-4502-9667-D6CBA221DD89}" type="presOf" srcId="{375C27EF-444B-43C8-93D4-FCFE8544D559}" destId="{EDA0222E-3682-4CE0-BEE8-FE44F490A05C}" srcOrd="0" destOrd="0" presId="urn:microsoft.com/office/officeart/2005/8/layout/cycle6"/>
    <dgm:cxn modelId="{22B681EA-5A97-4B5A-AF3D-2C513969DBD8}" type="presOf" srcId="{EDAF7228-F13A-459F-A7EC-B2F65CAEEC09}" destId="{CF45E057-A4DC-4B13-91A7-A7FE38F6A047}" srcOrd="0" destOrd="0" presId="urn:microsoft.com/office/officeart/2005/8/layout/cycle6"/>
    <dgm:cxn modelId="{93609DA2-CB04-4BF5-95C9-43AFFB1637BE}" srcId="{9860F1EE-CED2-4D42-91D9-7445646AE1CA}" destId="{61B4D172-CC9F-41D3-877E-30FF2F8E09F7}" srcOrd="1" destOrd="0" parTransId="{BBB7A22F-1CB4-439F-B1A6-DF8933F86892}" sibTransId="{EDAF7228-F13A-459F-A7EC-B2F65CAEEC09}"/>
    <dgm:cxn modelId="{708E2AF3-B77F-4518-AC8B-68B412241194}" srcId="{9860F1EE-CED2-4D42-91D9-7445646AE1CA}" destId="{9BF05564-5EB1-4E81-BA02-02134E8705C7}" srcOrd="3" destOrd="0" parTransId="{9D93DD3C-7407-4F62-8B7C-5AD4C371CCDE}" sibTransId="{8EDDE4DF-A5B2-48B5-BC61-9D3BD9D87912}"/>
    <dgm:cxn modelId="{C9F222C5-3418-4D79-BBDC-015B9DB3CF3F}" type="presOf" srcId="{6E0D317C-2EC2-4226-97C9-F6AAAE950D3E}" destId="{B58446DD-EC98-412B-B426-F45FA61B5F9F}" srcOrd="0" destOrd="0" presId="urn:microsoft.com/office/officeart/2005/8/layout/cycle6"/>
    <dgm:cxn modelId="{2295D18F-613B-47C7-A913-9B0D8CD19084}" type="presOf" srcId="{9860F1EE-CED2-4D42-91D9-7445646AE1CA}" destId="{3BCCA352-0234-457D-80DD-D0CDFB2C5703}" srcOrd="0" destOrd="0" presId="urn:microsoft.com/office/officeart/2005/8/layout/cycle6"/>
    <dgm:cxn modelId="{2B10D26E-432F-471A-BB45-105C92643AEF}" type="presOf" srcId="{9BF05564-5EB1-4E81-BA02-02134E8705C7}" destId="{CC96B00A-A197-469E-9E05-BCD09A36986A}" srcOrd="0" destOrd="0" presId="urn:microsoft.com/office/officeart/2005/8/layout/cycle6"/>
    <dgm:cxn modelId="{1E44E02C-918A-4B19-B9B3-0A91B4C8CE48}" srcId="{9860F1EE-CED2-4D42-91D9-7445646AE1CA}" destId="{6E0D317C-2EC2-4226-97C9-F6AAAE950D3E}" srcOrd="2" destOrd="0" parTransId="{35C4E885-7940-465D-9565-35E1BE07911B}" sibTransId="{82038285-3EBA-4A1E-AE69-41A937312276}"/>
    <dgm:cxn modelId="{5CF6FD11-8CA1-4178-B307-B230558D924A}" type="presOf" srcId="{09B84F63-8261-4D7B-9358-23610404D93B}" destId="{F1D19CCA-5BB0-4044-A31C-AE39F7192DD3}" srcOrd="0" destOrd="0" presId="urn:microsoft.com/office/officeart/2005/8/layout/cycle6"/>
    <dgm:cxn modelId="{63F29409-645A-4D94-9345-44440F2C08C5}" type="presOf" srcId="{82038285-3EBA-4A1E-AE69-41A937312276}" destId="{9E4044BE-DC6C-4A36-B795-8F8C2B720504}" srcOrd="0" destOrd="0" presId="urn:microsoft.com/office/officeart/2005/8/layout/cycle6"/>
    <dgm:cxn modelId="{25C618D8-E386-4056-B295-7F82403CEE06}" type="presOf" srcId="{8EDDE4DF-A5B2-48B5-BC61-9D3BD9D87912}" destId="{B67D0EB0-0892-4A0A-B77C-0F0EC0440081}" srcOrd="0" destOrd="0" presId="urn:microsoft.com/office/officeart/2005/8/layout/cycle6"/>
    <dgm:cxn modelId="{855ACE6E-ECE0-442E-8FD8-6CE713282BAD}" srcId="{9860F1EE-CED2-4D42-91D9-7445646AE1CA}" destId="{375C27EF-444B-43C8-93D4-FCFE8544D559}" srcOrd="0" destOrd="0" parTransId="{B35CF265-219F-4B13-943B-BD54C6BBC8E9}" sibTransId="{09B84F63-8261-4D7B-9358-23610404D93B}"/>
    <dgm:cxn modelId="{5A2F52AB-A7A6-4080-8C33-370009A2E588}" type="presOf" srcId="{61B4D172-CC9F-41D3-877E-30FF2F8E09F7}" destId="{98BD222C-6343-4258-A355-B5C91583BB7C}" srcOrd="0" destOrd="0" presId="urn:microsoft.com/office/officeart/2005/8/layout/cycle6"/>
    <dgm:cxn modelId="{BAA26BE7-5D94-4F9E-9068-15BFB7E9135D}" type="presParOf" srcId="{3BCCA352-0234-457D-80DD-D0CDFB2C5703}" destId="{EDA0222E-3682-4CE0-BEE8-FE44F490A05C}" srcOrd="0" destOrd="0" presId="urn:microsoft.com/office/officeart/2005/8/layout/cycle6"/>
    <dgm:cxn modelId="{628775CA-D0AF-4841-B7E2-79969EFB3F40}" type="presParOf" srcId="{3BCCA352-0234-457D-80DD-D0CDFB2C5703}" destId="{93D5C350-A5DC-4179-B884-2A669A8DCD45}" srcOrd="1" destOrd="0" presId="urn:microsoft.com/office/officeart/2005/8/layout/cycle6"/>
    <dgm:cxn modelId="{C4F58D9E-310F-44D3-AD0F-BCE1A17012ED}" type="presParOf" srcId="{3BCCA352-0234-457D-80DD-D0CDFB2C5703}" destId="{F1D19CCA-5BB0-4044-A31C-AE39F7192DD3}" srcOrd="2" destOrd="0" presId="urn:microsoft.com/office/officeart/2005/8/layout/cycle6"/>
    <dgm:cxn modelId="{31F6C583-E4E7-47AC-8818-3BA3D0E8B794}" type="presParOf" srcId="{3BCCA352-0234-457D-80DD-D0CDFB2C5703}" destId="{98BD222C-6343-4258-A355-B5C91583BB7C}" srcOrd="3" destOrd="0" presId="urn:microsoft.com/office/officeart/2005/8/layout/cycle6"/>
    <dgm:cxn modelId="{3A5D6EE0-7637-406E-A458-C61260149A09}" type="presParOf" srcId="{3BCCA352-0234-457D-80DD-D0CDFB2C5703}" destId="{22EB563A-D1A3-415C-A15C-C56F6B48AF93}" srcOrd="4" destOrd="0" presId="urn:microsoft.com/office/officeart/2005/8/layout/cycle6"/>
    <dgm:cxn modelId="{5623827C-78AC-46EE-85C2-D04C53066BA0}" type="presParOf" srcId="{3BCCA352-0234-457D-80DD-D0CDFB2C5703}" destId="{CF45E057-A4DC-4B13-91A7-A7FE38F6A047}" srcOrd="5" destOrd="0" presId="urn:microsoft.com/office/officeart/2005/8/layout/cycle6"/>
    <dgm:cxn modelId="{1928B671-B73F-41E2-8AE8-A65C817BADF7}" type="presParOf" srcId="{3BCCA352-0234-457D-80DD-D0CDFB2C5703}" destId="{B58446DD-EC98-412B-B426-F45FA61B5F9F}" srcOrd="6" destOrd="0" presId="urn:microsoft.com/office/officeart/2005/8/layout/cycle6"/>
    <dgm:cxn modelId="{B749D27C-8937-4D30-8700-AD1B42876F53}" type="presParOf" srcId="{3BCCA352-0234-457D-80DD-D0CDFB2C5703}" destId="{06507003-EDD3-4636-A90D-91F332790F41}" srcOrd="7" destOrd="0" presId="urn:microsoft.com/office/officeart/2005/8/layout/cycle6"/>
    <dgm:cxn modelId="{AE4E8EA3-71D8-4AB5-9BC7-A61E6F38BAB6}" type="presParOf" srcId="{3BCCA352-0234-457D-80DD-D0CDFB2C5703}" destId="{9E4044BE-DC6C-4A36-B795-8F8C2B720504}" srcOrd="8" destOrd="0" presId="urn:microsoft.com/office/officeart/2005/8/layout/cycle6"/>
    <dgm:cxn modelId="{7D1EE7B5-50BC-4CB5-997B-D4AEFA6CA1A8}" type="presParOf" srcId="{3BCCA352-0234-457D-80DD-D0CDFB2C5703}" destId="{CC96B00A-A197-469E-9E05-BCD09A36986A}" srcOrd="9" destOrd="0" presId="urn:microsoft.com/office/officeart/2005/8/layout/cycle6"/>
    <dgm:cxn modelId="{5B084A9B-D279-4477-ACD1-D75698642303}" type="presParOf" srcId="{3BCCA352-0234-457D-80DD-D0CDFB2C5703}" destId="{96FBCE31-5FF3-41E7-9985-44E2A93D423A}" srcOrd="10" destOrd="0" presId="urn:microsoft.com/office/officeart/2005/8/layout/cycle6"/>
    <dgm:cxn modelId="{567E6BB9-AD9D-4358-8E05-43E25AB3CCC3}" type="presParOf" srcId="{3BCCA352-0234-457D-80DD-D0CDFB2C5703}" destId="{B67D0EB0-0892-4A0A-B77C-0F0EC044008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222E-3682-4CE0-BEE8-FE44F490A05C}">
      <dsp:nvSpPr>
        <dsp:cNvPr id="0" name=""/>
        <dsp:cNvSpPr/>
      </dsp:nvSpPr>
      <dsp:spPr>
        <a:xfrm>
          <a:off x="1389481" y="216"/>
          <a:ext cx="1500785" cy="6693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alt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Акушер-гинекологи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48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389481" y="216"/>
        <a:ext cx="1500785" cy="669304"/>
      </dsp:txXfrm>
    </dsp:sp>
    <dsp:sp modelId="{F1D19CCA-5BB0-4044-A31C-AE39F7192DD3}">
      <dsp:nvSpPr>
        <dsp:cNvPr id="0" name=""/>
        <dsp:cNvSpPr/>
      </dsp:nvSpPr>
      <dsp:spPr>
        <a:xfrm>
          <a:off x="1034582" y="334868"/>
          <a:ext cx="2210582" cy="2210582"/>
        </a:xfrm>
        <a:custGeom>
          <a:avLst/>
          <a:gdLst/>
          <a:ahLst/>
          <a:cxnLst/>
          <a:rect l="0" t="0" r="0" b="0"/>
          <a:pathLst>
            <a:path>
              <a:moveTo>
                <a:pt x="1859822" y="297608"/>
              </a:moveTo>
              <a:arcTo wR="1105291" hR="1105291" stAng="18783083" swAng="174189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222C-6343-4258-A355-B5C91583BB7C}">
      <dsp:nvSpPr>
        <dsp:cNvPr id="0" name=""/>
        <dsp:cNvSpPr/>
      </dsp:nvSpPr>
      <dsp:spPr>
        <a:xfrm>
          <a:off x="2581318" y="1105507"/>
          <a:ext cx="1327693" cy="669304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alt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Неонатологи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39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581318" y="1105507"/>
        <a:ext cx="1327693" cy="669304"/>
      </dsp:txXfrm>
    </dsp:sp>
    <dsp:sp modelId="{CF45E057-A4DC-4B13-91A7-A7FE38F6A047}">
      <dsp:nvSpPr>
        <dsp:cNvPr id="0" name=""/>
        <dsp:cNvSpPr/>
      </dsp:nvSpPr>
      <dsp:spPr>
        <a:xfrm>
          <a:off x="1034582" y="334868"/>
          <a:ext cx="2210582" cy="2210582"/>
        </a:xfrm>
        <a:custGeom>
          <a:avLst/>
          <a:gdLst/>
          <a:ahLst/>
          <a:cxnLst/>
          <a:rect l="0" t="0" r="0" b="0"/>
          <a:pathLst>
            <a:path>
              <a:moveTo>
                <a:pt x="2157135" y="1444839"/>
              </a:moveTo>
              <a:arcTo wR="1105291" hR="1105291" stAng="1073443" swAng="1581787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446DD-EC98-412B-B426-F45FA61B5F9F}">
      <dsp:nvSpPr>
        <dsp:cNvPr id="0" name=""/>
        <dsp:cNvSpPr/>
      </dsp:nvSpPr>
      <dsp:spPr>
        <a:xfrm>
          <a:off x="1351799" y="2210799"/>
          <a:ext cx="1576149" cy="669304"/>
        </a:xfrm>
        <a:prstGeom prst="round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alt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Реаниматологи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11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351799" y="2210799"/>
        <a:ext cx="1576149" cy="669304"/>
      </dsp:txXfrm>
    </dsp:sp>
    <dsp:sp modelId="{9E4044BE-DC6C-4A36-B795-8F8C2B720504}">
      <dsp:nvSpPr>
        <dsp:cNvPr id="0" name=""/>
        <dsp:cNvSpPr/>
      </dsp:nvSpPr>
      <dsp:spPr>
        <a:xfrm>
          <a:off x="1034582" y="334868"/>
          <a:ext cx="2210582" cy="2210582"/>
        </a:xfrm>
        <a:custGeom>
          <a:avLst/>
          <a:gdLst/>
          <a:ahLst/>
          <a:cxnLst/>
          <a:rect l="0" t="0" r="0" b="0"/>
          <a:pathLst>
            <a:path>
              <a:moveTo>
                <a:pt x="313620" y="1876605"/>
              </a:moveTo>
              <a:arcTo wR="1105291" hR="1105291" stAng="8144770" swAng="158178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6B00A-A197-469E-9E05-BCD09A36986A}">
      <dsp:nvSpPr>
        <dsp:cNvPr id="0" name=""/>
        <dsp:cNvSpPr/>
      </dsp:nvSpPr>
      <dsp:spPr>
        <a:xfrm>
          <a:off x="430129" y="1105507"/>
          <a:ext cx="1208907" cy="66930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alt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Генетик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30129" y="1105507"/>
        <a:ext cx="1208907" cy="669304"/>
      </dsp:txXfrm>
    </dsp:sp>
    <dsp:sp modelId="{B67D0EB0-0892-4A0A-B77C-0F0EC0440081}">
      <dsp:nvSpPr>
        <dsp:cNvPr id="0" name=""/>
        <dsp:cNvSpPr/>
      </dsp:nvSpPr>
      <dsp:spPr>
        <a:xfrm>
          <a:off x="1034582" y="334868"/>
          <a:ext cx="2210582" cy="2210582"/>
        </a:xfrm>
        <a:custGeom>
          <a:avLst/>
          <a:gdLst/>
          <a:ahLst/>
          <a:cxnLst/>
          <a:rect l="0" t="0" r="0" b="0"/>
          <a:pathLst>
            <a:path>
              <a:moveTo>
                <a:pt x="53603" y="765258"/>
              </a:moveTo>
              <a:arcTo wR="1105291" hR="1105291" stAng="11875026" swAng="174189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</cdr:x>
      <cdr:y>0.18919</cdr:y>
    </cdr:from>
    <cdr:to>
      <cdr:x>0.39497</cdr:x>
      <cdr:y>0.35586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43808" y="504056"/>
          <a:ext cx="767822" cy="444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1-1,8</a:t>
          </a:r>
          <a:r>
            <a: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%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0.39754</cdr:x>
      <cdr:y>0.19433</cdr:y>
    </cdr:from>
    <cdr:to>
      <cdr:x>0.48151</cdr:x>
      <cdr:y>0.361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46789" y="532099"/>
          <a:ext cx="1023762" cy="456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3-7,7</a:t>
          </a:r>
          <a:r>
            <a: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%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0.85385</cdr:x>
      <cdr:y>0</cdr:y>
    </cdr:from>
    <cdr:to>
      <cdr:x>1</cdr:x>
      <cdr:y>0.15742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410092" y="0"/>
          <a:ext cx="1781908" cy="431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Всего - 39 </a:t>
          </a:r>
          <a:endParaRPr lang="ru-RU" sz="14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51217" cy="497604"/>
          </a:xfrm>
          <a:prstGeom prst="rect">
            <a:avLst/>
          </a:prstGeom>
        </p:spPr>
        <p:txBody>
          <a:bodyPr vert="horz" lIns="91532" tIns="45768" rIns="91532" bIns="457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4" y="3"/>
            <a:ext cx="2951217" cy="497604"/>
          </a:xfrm>
          <a:prstGeom prst="rect">
            <a:avLst/>
          </a:prstGeom>
        </p:spPr>
        <p:txBody>
          <a:bodyPr vert="horz" lIns="91532" tIns="45768" rIns="91532" bIns="45768" rtlCol="0"/>
          <a:lstStyle>
            <a:lvl1pPr algn="r">
              <a:defRPr sz="1200"/>
            </a:lvl1pPr>
          </a:lstStyle>
          <a:p>
            <a:fld id="{BFF95C01-ACBB-4551-82A1-BFDCD4E17D2E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3325"/>
            <a:ext cx="2951217" cy="497604"/>
          </a:xfrm>
          <a:prstGeom prst="rect">
            <a:avLst/>
          </a:prstGeom>
        </p:spPr>
        <p:txBody>
          <a:bodyPr vert="horz" lIns="91532" tIns="45768" rIns="91532" bIns="457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4" y="9443325"/>
            <a:ext cx="2951217" cy="497604"/>
          </a:xfrm>
          <a:prstGeom prst="rect">
            <a:avLst/>
          </a:prstGeom>
        </p:spPr>
        <p:txBody>
          <a:bodyPr vert="horz" lIns="91532" tIns="45768" rIns="91532" bIns="45768" rtlCol="0" anchor="b"/>
          <a:lstStyle>
            <a:lvl1pPr algn="r">
              <a:defRPr sz="1200"/>
            </a:lvl1pPr>
          </a:lstStyle>
          <a:p>
            <a:fld id="{59A699DD-B857-4CD3-ADEF-3A9A684E9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1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6"/>
            <a:ext cx="2950474" cy="498772"/>
          </a:xfrm>
          <a:prstGeom prst="rect">
            <a:avLst/>
          </a:prstGeom>
        </p:spPr>
        <p:txBody>
          <a:bodyPr vert="horz" lIns="91532" tIns="45768" rIns="91532" bIns="4576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5" y="6"/>
            <a:ext cx="2950474" cy="498772"/>
          </a:xfrm>
          <a:prstGeom prst="rect">
            <a:avLst/>
          </a:prstGeom>
        </p:spPr>
        <p:txBody>
          <a:bodyPr vert="horz" lIns="91532" tIns="45768" rIns="91532" bIns="45768" rtlCol="0"/>
          <a:lstStyle>
            <a:lvl1pPr algn="r">
              <a:defRPr sz="1200"/>
            </a:lvl1pPr>
          </a:lstStyle>
          <a:p>
            <a:fld id="{4BB4F10F-F892-42E1-BF91-0B73C86901B9}" type="datetimeFigureOut">
              <a:rPr lang="en-CA" smtClean="0"/>
              <a:pPr/>
              <a:t>2024-03-28</a:t>
            </a:fld>
            <a:endParaRPr lang="en-C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4600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2" tIns="45768" rIns="91532" bIns="45768" rtlCol="0" anchor="ctr"/>
          <a:lstStyle/>
          <a:p>
            <a:endParaRPr lang="en-C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1" y="4784073"/>
            <a:ext cx="5447030" cy="3914240"/>
          </a:xfrm>
          <a:prstGeom prst="rect">
            <a:avLst/>
          </a:prstGeom>
        </p:spPr>
        <p:txBody>
          <a:bodyPr vert="horz" lIns="91532" tIns="45768" rIns="91532" bIns="4576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42156"/>
            <a:ext cx="2950474" cy="498772"/>
          </a:xfrm>
          <a:prstGeom prst="rect">
            <a:avLst/>
          </a:prstGeom>
        </p:spPr>
        <p:txBody>
          <a:bodyPr vert="horz" lIns="91532" tIns="45768" rIns="91532" bIns="4576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5" y="9442156"/>
            <a:ext cx="2950474" cy="498772"/>
          </a:xfrm>
          <a:prstGeom prst="rect">
            <a:avLst/>
          </a:prstGeom>
        </p:spPr>
        <p:txBody>
          <a:bodyPr vert="horz" lIns="91532" tIns="45768" rIns="91532" bIns="45768" rtlCol="0" anchor="b"/>
          <a:lstStyle>
            <a:lvl1pPr algn="r">
              <a:defRPr sz="1200"/>
            </a:lvl1pPr>
          </a:lstStyle>
          <a:p>
            <a:fld id="{49BD53B2-7DE7-47D8-8775-6D3B4CBF6CD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87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z="1400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692" indent="-28603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143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99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456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115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773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430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087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E9C9F-0A3D-449A-9DE2-5E6441EA03A0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1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584A8-43C0-4E2D-9B54-1BC9D8FC0F14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17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z="1400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692" indent="-28603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143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99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456" indent="-22882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115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773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430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087" indent="-2288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E9C9F-0A3D-449A-9DE2-5E6441EA03A0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1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C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C51F-04DF-4A76-B000-394866161F3D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86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9E1C-C3D1-4C32-AEFC-19BDB391C647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0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3F7C-6F27-4358-B75C-AFA8DBAD3908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43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22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04B7-6722-4400-BE10-9744EC951C5B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78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F6FB-CDA5-405D-8AE4-FA6C1FF10419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7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5925-A747-4C8C-AB85-B66C5E4CD240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09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7A0B-5346-4484-A760-61E0C1A6B43A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1B0F4-C008-4183-BFEC-A01A652B591D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83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D492-1BDF-458D-9E87-C4B43414A3BB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40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553-C60A-4385-9B94-C7CB4B65055F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4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7F6-09DC-49F7-8AF7-0C71E75F1C9D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C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C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B98A-66D6-401D-9416-CD15F0051528}" type="datetime1">
              <a:rPr lang="en-CA" smtClean="0"/>
              <a:pPr/>
              <a:t>2024-03-28</a:t>
            </a:fld>
            <a:endParaRPr lang="en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806A-1F58-4B25-828F-782ADF0BA7D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51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hart" Target="../charts/chart1.xml"/><Relationship Id="rId4" Type="http://schemas.openxmlformats.org/officeDocument/2006/relationships/image" Target="../media/image26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254316" y="2334630"/>
            <a:ext cx="10185990" cy="1755209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Отчет о проделанной работе за 2023 год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ОПЦ</a:t>
            </a:r>
          </a:p>
        </p:txBody>
      </p:sp>
      <p:sp>
        <p:nvSpPr>
          <p:cNvPr id="7" name="object 16"/>
          <p:cNvSpPr txBox="1"/>
          <p:nvPr/>
        </p:nvSpPr>
        <p:spPr>
          <a:xfrm>
            <a:off x="7790508" y="6116689"/>
            <a:ext cx="3951325" cy="2257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Главный врач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1" y="6264575"/>
            <a:ext cx="4634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Ким Олег Вячеславович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2421" y="42131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КГП на ПХВ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«Областной перинатальный центр»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object 18"/>
          <p:cNvGrpSpPr/>
          <p:nvPr/>
        </p:nvGrpSpPr>
        <p:grpSpPr>
          <a:xfrm>
            <a:off x="0" y="3776345"/>
            <a:ext cx="544195" cy="3271569"/>
            <a:chOff x="0" y="3153155"/>
            <a:chExt cx="544195" cy="3081655"/>
          </a:xfrm>
        </p:grpSpPr>
        <p:pic>
          <p:nvPicPr>
            <p:cNvPr id="12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13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14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15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16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17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18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19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20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21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22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23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24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25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26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27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28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29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30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31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32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33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34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35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36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37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38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39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40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41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42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43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44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45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46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47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  <p:grpSp>
        <p:nvGrpSpPr>
          <p:cNvPr id="48" name="object 18"/>
          <p:cNvGrpSpPr/>
          <p:nvPr/>
        </p:nvGrpSpPr>
        <p:grpSpPr>
          <a:xfrm>
            <a:off x="0" y="988597"/>
            <a:ext cx="544195" cy="3081655"/>
            <a:chOff x="0" y="3153155"/>
            <a:chExt cx="544195" cy="3081655"/>
          </a:xfrm>
        </p:grpSpPr>
        <p:pic>
          <p:nvPicPr>
            <p:cNvPr id="4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5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5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5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5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5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5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5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5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5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5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6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6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6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6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6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6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6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6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68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6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7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7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72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73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7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75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76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7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78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7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80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8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82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8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84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  <p:grpSp>
        <p:nvGrpSpPr>
          <p:cNvPr id="122" name="object 18"/>
          <p:cNvGrpSpPr/>
          <p:nvPr/>
        </p:nvGrpSpPr>
        <p:grpSpPr>
          <a:xfrm>
            <a:off x="0" y="-1785083"/>
            <a:ext cx="544195" cy="3081655"/>
            <a:chOff x="0" y="3153155"/>
            <a:chExt cx="544195" cy="3081655"/>
          </a:xfrm>
        </p:grpSpPr>
        <p:pic>
          <p:nvPicPr>
            <p:cNvPr id="123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124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125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126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127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128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129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130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131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132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133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134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135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136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137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138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139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140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141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142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143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144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145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146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147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148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149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150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151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152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153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154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155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156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157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158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6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QWALITY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ВСЕОБЩЕЕ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УПРАВЛЕНИЕ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КАЧЕСТВОМ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ПОКАЗАТЕЛИ </a:t>
            </a: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817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500939" y="1125415"/>
          <a:ext cx="5323085" cy="414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08294" y="5774822"/>
          <a:ext cx="9031459" cy="91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6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589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2021г.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ОПЦ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2- 17,6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0" y="5252982"/>
            <a:ext cx="12192000" cy="388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МАТЕРИНСКАЯ СМЕРТНОСТЬ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9176" y="734908"/>
            <a:ext cx="4616548" cy="4186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Показание к расширенным операциям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49330" y="704428"/>
            <a:ext cx="4616548" cy="4186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Релапаротомия</a:t>
            </a:r>
            <a:endParaRPr lang="ru-RU" b="1" dirty="0" smtClean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6350754" y="1123070"/>
          <a:ext cx="5323085" cy="414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46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QWALITY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ВСЕОБЩЕЕ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УПРАВЛЕНИЕ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КАЧЕСТВОМ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КРИТИЧЕСКИЕ СОСТОЯНИЯ ЖЕНЩИН  ПО ПРИЧИНАМ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82142995"/>
              </p:ext>
            </p:extLst>
          </p:nvPr>
        </p:nvGraphicFramePr>
        <p:xfrm>
          <a:off x="0" y="3536038"/>
          <a:ext cx="12192000" cy="3117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10367889" y="3516420"/>
            <a:ext cx="1824110" cy="4160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Всего - 54 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82142995"/>
              </p:ext>
            </p:extLst>
          </p:nvPr>
        </p:nvGraphicFramePr>
        <p:xfrm>
          <a:off x="0" y="764703"/>
          <a:ext cx="12192000" cy="273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9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143867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ВЫЖИВАЕМОСТЬ НОВОРОЖДЕННЫХ  С  ЭНМТ  И  ОНМТ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5024"/>
              </p:ext>
            </p:extLst>
          </p:nvPr>
        </p:nvGraphicFramePr>
        <p:xfrm>
          <a:off x="534572" y="1181685"/>
          <a:ext cx="11085342" cy="489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15" dirty="0" smtClean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ПТС, НС ПО ПОЛИКЛИНИКАМ ЗА 2023 ГОД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817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221715" y="632367"/>
          <a:ext cx="11721755" cy="6035997"/>
        </p:xfrm>
        <a:graphic>
          <a:graphicData uri="http://schemas.openxmlformats.org/drawingml/2006/table">
            <a:tbl>
              <a:tblPr/>
              <a:tblGrid>
                <a:gridCol w="3436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МО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ПТС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РНС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МР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Арал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Казалы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Казалы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ЖД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Кармакшы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Байконур 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Жалагаш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Сырдария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Шиели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Жанакорган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по району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Поликлиника 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АСА 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Поликлиника 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4 Поликлиника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32</a:t>
                      </a:r>
                      <a:endParaRPr lang="ru-RU" sz="1300" b="0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Поликлиника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Поликлиника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Достармед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ТОО </a:t>
                      </a:r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Сеним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ГЦП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Али</a:t>
                      </a:r>
                      <a:r>
                        <a:rPr lang="kk-KZ" sz="13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Нур Мед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Ондирис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Интертич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Мед Ай Ерке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 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по городу</a:t>
                      </a: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Иногородные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1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по области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7" marR="8577" marT="8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QWALITY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ВСЕОБЩЕЕ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УПРАВЛЕНИЕ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КАЧЕСТВОМ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143867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МЕДИЦИНСКАЯ ПОМОЩЬ ЧЕРЕЗ САНИТАРНУЮ АВИАЦИЮ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04206"/>
              </p:ext>
            </p:extLst>
          </p:nvPr>
        </p:nvGraphicFramePr>
        <p:xfrm>
          <a:off x="436096" y="883158"/>
          <a:ext cx="11268223" cy="546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3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886">
                <a:tc rowSpan="3">
                  <a:txBody>
                    <a:bodyPr/>
                    <a:lstStyle/>
                    <a:p>
                      <a:pPr algn="ctr"/>
                      <a:endParaRPr lang="kk-KZ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Районы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оказанной медицинской помощи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т.ч 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9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Беременным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женщинам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Новорожденным</a:t>
                      </a:r>
                    </a:p>
                  </a:txBody>
                  <a:tcPr marL="132062" marR="132062" marT="54877" marB="54877"/>
                </a:tc>
                <a:tc hMerge="1">
                  <a:txBody>
                    <a:bodyPr/>
                    <a:lstStyle/>
                    <a:p>
                      <a:pPr algn="ctr"/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194">
                <a:tc v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г.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Арал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Казалы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Кармакшы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Байконур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Жалагаш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Сырдария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Шиели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Жанакорган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7937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062" marR="132062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5" marR="121905" marT="54877" marB="548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69" marR="8126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QWALITY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ВСЕОБЩЕЕ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УПРАВЛЕНИЕ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КАЧЕСТВОМ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ТЕЛЕМЕДИЦИНА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2536" y="844064"/>
          <a:ext cx="11171445" cy="56466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23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3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815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Арал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Казалы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Кармакшы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Жалагаш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Сырдария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Шиели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Жанакорган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ОМЦ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Инфекционная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больница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ОУЗ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Селектор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Нур-Султан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81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Алматы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32768"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(Из них  14  беременных женщин,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26 новорожденных)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(Из них  20  беременных женщин,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 новорожденных)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15" dirty="0" smtClean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ПРИЧИН ЗАСЕДАНИЙ ПРЕНАТАЛЬНОГО КОНСИЛИУМА </a:t>
            </a:r>
            <a:r>
              <a:rPr lang="kk-KZ" sz="2400" b="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817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478272" y="950211"/>
          <a:ext cx="11043168" cy="479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6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6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          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2023 год</a:t>
                      </a:r>
                      <a:endParaRPr lang="ru-RU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Заседаний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ПК ,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: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115,  берем -115</a:t>
                      </a:r>
                      <a:endParaRPr kumimoji="0" lang="ru-RU" sz="1600" kern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132, берем -132</a:t>
                      </a:r>
                      <a:endParaRPr kumimoji="0" lang="ru-RU" sz="1600" kern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Направлено на прерывание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 случаев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 случаев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закончили беременность: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56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Направлено на </a:t>
                      </a:r>
                      <a:r>
                        <a:rPr lang="ru-RU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пролонгирование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71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Пролонгируется  беременность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kumimoji="0" lang="ru-RU" sz="1600" kern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ru-RU" sz="1600" kern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выкидыши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1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мертворождение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0;  замерш-5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0; замерш-1, 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внутриутробная гибель -4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ПО ЗАРАБОТНОЙ ПЛАТЕ СОТРУДНИКОВ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49589"/>
              </p:ext>
            </p:extLst>
          </p:nvPr>
        </p:nvGraphicFramePr>
        <p:xfrm>
          <a:off x="419873" y="1129751"/>
          <a:ext cx="11340720" cy="4829632"/>
        </p:xfrm>
        <a:graphic>
          <a:graphicData uri="http://schemas.openxmlformats.org/drawingml/2006/table">
            <a:tbl>
              <a:tblPr/>
              <a:tblGrid>
                <a:gridCol w="85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7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29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515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5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41252">
                <a:tc rowSpan="2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начислено, тыс.тенге 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том числе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премиальные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тыс.тенге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Среднемесячная зарплата  на  </a:t>
                      </a: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работника,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тенге</a:t>
                      </a:r>
                    </a:p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319">
                <a:tc v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23" marR="8423" marT="8423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2021г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8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Врачи</a:t>
                      </a: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505 728,0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630 669,3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808 075,7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4345,0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4524,0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11385,0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369 684</a:t>
                      </a:r>
                    </a:p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(36,3)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453 067 (22,6)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595 926 (31,5)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8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СМП </a:t>
                      </a: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910 330,32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1 051 858,5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1 245 730,6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14300,0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13656,0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31498,5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260 690</a:t>
                      </a:r>
                    </a:p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(37,8)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302 258 (15,9)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357 969  (18,4)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8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ММП </a:t>
                      </a: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246 925,54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277 187,2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347 387,5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8195,0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7072,0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17963,0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133 618</a:t>
                      </a:r>
                    </a:p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(11,6)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155 026 (16,0)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194 288  (25,3)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8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</a:t>
                      </a: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131 674,59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152 752,6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192 510,8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3410,0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3276,0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8222,5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148 282</a:t>
                      </a:r>
                    </a:p>
                    <a:p>
                      <a:pPr algn="ctr" rtl="0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(19,0)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187 196 (26,4)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219 761   (17,4)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8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1 794 658,5</a:t>
                      </a: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(25,4)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2 112 467,6  (17,7)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2 593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704,6  </a:t>
                      </a:r>
                    </a:p>
                    <a:p>
                      <a:pPr algn="ctr"/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(22,8)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30250,0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28528,0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69069,0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236 264</a:t>
                      </a:r>
                    </a:p>
                    <a:p>
                      <a:pPr algn="ctr" rtl="0" fontAlgn="t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(32,0)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282 567</a:t>
                      </a:r>
                    </a:p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(19,6)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345 827  (22,4)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3" marR="8423" marT="8423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ИСПОЛНЕНИЕ ПО ОКАЗАНИЮ СПЕЦИАЛИЗИРОВАННОЙ МЕДИЦИНСКОЙ ПОМОЩИ В РАМКАХ ГОБМП И ОСМС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239151" y="899432"/>
            <a:ext cx="11637245" cy="9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34144"/>
              </p:ext>
            </p:extLst>
          </p:nvPr>
        </p:nvGraphicFramePr>
        <p:xfrm>
          <a:off x="478301" y="1484781"/>
          <a:ext cx="11211951" cy="4522123"/>
        </p:xfrm>
        <a:graphic>
          <a:graphicData uri="http://schemas.openxmlformats.org/drawingml/2006/table">
            <a:tbl>
              <a:tblPr/>
              <a:tblGrid>
                <a:gridCol w="144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4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7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0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85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Предъявленная сумма к оплате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Принятая сумма к оплате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УДЕРЖАНО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Принятая сумма за пролеченные случаи прошедшего периода с непредотвратимым летальным исходом, прошедшие мониторинг качества и объема в отчетном периоде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выплаты/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вычеты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 удержанная по результатам мониторинга контроля качества и объема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Предъявленная сумма за пролеченные случаи текущего периода с летальным исходом, не прошедшие мониторинг качества и объема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3 342 351,5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3 241 523,5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-54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368,5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-63 181,7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44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918,4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-28 196,3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3 473 573,3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3 403 441,9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-58 459,7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433,6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441,3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-17 679,4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536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4 391 531,1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4 315 479,8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-70 582,4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-5 041,4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3 613,2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-4 040,7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14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ФАКТИЧЕСКИХ РАСХОДОВ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92147"/>
              </p:ext>
            </p:extLst>
          </p:nvPr>
        </p:nvGraphicFramePr>
        <p:xfrm>
          <a:off x="386723" y="911202"/>
          <a:ext cx="11387935" cy="5673300"/>
        </p:xfrm>
        <a:graphic>
          <a:graphicData uri="http://schemas.openxmlformats.org/drawingml/2006/table">
            <a:tbl>
              <a:tblPr/>
              <a:tblGrid>
                <a:gridCol w="40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06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5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затраты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6115" marR="6115" marT="61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 затраты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4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5" marR="6115" marT="61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5" marR="6115" marT="61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 2021 год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5" marR="6115" marT="6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вес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 2022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вес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 плану развития на 2023 год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5" marR="6115" marT="6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вес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6115" marR="6115" marT="61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 затраты              за 2023г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вес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Заработная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плата с налогами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1 940 765,9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2312171,2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2859008,7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2838586,0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Надбавка </a:t>
                      </a:r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Covid-19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83 739,8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Лек.средства и пр. средства медназначения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1 153 143,4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1047871,5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1050020,9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1028447,6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Прочие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хоз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товары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34 720,7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29253,3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52050,9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69616,9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ГСМ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4 028,0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3891,1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3938,0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3812,2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Коммунальные услуги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77 591,8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83213,4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81692,6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69539,3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Тепловая энергия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9 844,2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11760,9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5749,5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5070,0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Электроэнергия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37 786,2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46256,3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48829,9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42582,5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Газ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17 060,6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10808,5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12196,7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10363,0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Водоснабжение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12 900,8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14387,7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14916,6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11523,8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Аутсорсинг по питанию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75 458,5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73397,1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79688,5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70492,5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ПЦР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Covid-19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79 294,8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9764,5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Гистологические   исследования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29 418,1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28117,9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30892,8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33280,9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Прочие услуги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68 735,0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75731,0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128728,9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114482,6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Командировочные расходы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1 505,0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3433,2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10560,0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9360,2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6576"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ВСЕГО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3 548 401,0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3 666 844,2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4 296 581,3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4 237 618,2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УКОМПЛЕКТОВАННОСТЬ ЗА  2023  ГОДА </a:t>
            </a:r>
            <a:br>
              <a:rPr lang="kk-KZ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altLang="ru-RU" sz="2400" b="1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119"/>
          <p:cNvGrpSpPr>
            <a:grpSpLocks/>
          </p:cNvGrpSpPr>
          <p:nvPr/>
        </p:nvGrpSpPr>
        <p:grpSpPr bwMode="auto">
          <a:xfrm>
            <a:off x="184639" y="1557338"/>
            <a:ext cx="1755531" cy="1670050"/>
            <a:chOff x="31001" y="5169828"/>
            <a:chExt cx="973696" cy="716249"/>
          </a:xfrm>
        </p:grpSpPr>
        <p:pic>
          <p:nvPicPr>
            <p:cNvPr id="8" name="Picture 4" descr="ÐÐ°ÑÑÐ¸Ð½ÐºÐ¸ Ð¿Ð¾ Ð·Ð°Ð¿ÑÐ¾ÑÑ ÑÑÐ°Ñ ÑÐ¾ÑÐ¾ Ð¼ÑÐ»ÑÑ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10021" y="5386011"/>
              <a:ext cx="694676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ÐÐ°ÑÑÐ¸Ð½ÐºÐ¸ Ð¿Ð¾ Ð·Ð°Ð¿ÑÐ¾ÑÑ ÑÑÐ°Ñ ÑÐ¾ÑÐ¾ Ð¼ÑÐ»ÑÑ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1001" y="5169828"/>
              <a:ext cx="642281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" name="Схема 10"/>
          <p:cNvGraphicFramePr/>
          <p:nvPr/>
        </p:nvGraphicFramePr>
        <p:xfrm>
          <a:off x="2103861" y="1210819"/>
          <a:ext cx="433914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386732" y="996465"/>
          <a:ext cx="5444197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3" name="Прямоугольник 90"/>
          <p:cNvSpPr>
            <a:spLocks noChangeArrowheads="1"/>
          </p:cNvSpPr>
          <p:nvPr/>
        </p:nvSpPr>
        <p:spPr bwMode="auto">
          <a:xfrm>
            <a:off x="26378" y="4292600"/>
            <a:ext cx="46057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kk-KZ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УКОМПЛЕКТОВАННОСТЬ ВРАЧАМИ </a:t>
            </a:r>
          </a:p>
        </p:txBody>
      </p:sp>
      <p:sp>
        <p:nvSpPr>
          <p:cNvPr id="14" name="Прямоугольник 31"/>
          <p:cNvSpPr>
            <a:spLocks noChangeArrowheads="1"/>
          </p:cNvSpPr>
          <p:nvPr/>
        </p:nvSpPr>
        <p:spPr bwMode="auto">
          <a:xfrm>
            <a:off x="1713193" y="4895626"/>
            <a:ext cx="1303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kk-K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k-K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5" name="Прямоугольник 90"/>
          <p:cNvSpPr>
            <a:spLocks noChangeArrowheads="1"/>
          </p:cNvSpPr>
          <p:nvPr/>
        </p:nvSpPr>
        <p:spPr bwMode="auto">
          <a:xfrm>
            <a:off x="266113" y="5373516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УКОМПЛЕКТОВАННОСТЬ СМР</a:t>
            </a:r>
          </a:p>
        </p:txBody>
      </p:sp>
      <p:sp>
        <p:nvSpPr>
          <p:cNvPr id="16" name="Прямоугольник 33"/>
          <p:cNvSpPr>
            <a:spLocks noChangeArrowheads="1"/>
          </p:cNvSpPr>
          <p:nvPr/>
        </p:nvSpPr>
        <p:spPr bwMode="auto">
          <a:xfrm>
            <a:off x="1746777" y="5754517"/>
            <a:ext cx="1204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100 %</a:t>
            </a:r>
          </a:p>
        </p:txBody>
      </p:sp>
      <p:sp>
        <p:nvSpPr>
          <p:cNvPr id="17" name="Прямоугольник 90"/>
          <p:cNvSpPr>
            <a:spLocks noChangeArrowheads="1"/>
          </p:cNvSpPr>
          <p:nvPr/>
        </p:nvSpPr>
        <p:spPr bwMode="auto">
          <a:xfrm>
            <a:off x="7164851" y="3975259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Дефицит кадров </a:t>
            </a:r>
          </a:p>
        </p:txBody>
      </p:sp>
      <p:sp>
        <p:nvSpPr>
          <p:cNvPr id="18" name="Прямоугольник 116"/>
          <p:cNvSpPr>
            <a:spLocks noChangeArrowheads="1"/>
          </p:cNvSpPr>
          <p:nvPr/>
        </p:nvSpPr>
        <p:spPr bwMode="auto">
          <a:xfrm>
            <a:off x="7695028" y="4451131"/>
            <a:ext cx="337624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РЕАНИМАТОЛОГИ </a:t>
            </a:r>
          </a:p>
        </p:txBody>
      </p:sp>
      <p:sp>
        <p:nvSpPr>
          <p:cNvPr id="19" name="Прямоугольник 34"/>
          <p:cNvSpPr>
            <a:spLocks noChangeArrowheads="1"/>
          </p:cNvSpPr>
          <p:nvPr/>
        </p:nvSpPr>
        <p:spPr bwMode="auto">
          <a:xfrm>
            <a:off x="8659513" y="4865821"/>
            <a:ext cx="1502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32,3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5"/>
          <p:cNvSpPr>
            <a:spLocks noChangeArrowheads="1"/>
          </p:cNvSpPr>
          <p:nvPr/>
        </p:nvSpPr>
        <p:spPr bwMode="auto">
          <a:xfrm>
            <a:off x="7981950" y="5387284"/>
            <a:ext cx="2990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августа 2022 года дефицит составил - 61%</a:t>
            </a:r>
            <a:endParaRPr lang="en-US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119"/>
          <p:cNvGrpSpPr>
            <a:grpSpLocks/>
          </p:cNvGrpSpPr>
          <p:nvPr/>
        </p:nvGrpSpPr>
        <p:grpSpPr bwMode="auto">
          <a:xfrm>
            <a:off x="5415476" y="4213787"/>
            <a:ext cx="1755531" cy="1670050"/>
            <a:chOff x="31001" y="5169828"/>
            <a:chExt cx="973696" cy="716249"/>
          </a:xfrm>
        </p:grpSpPr>
        <p:pic>
          <p:nvPicPr>
            <p:cNvPr id="24" name="Picture 4" descr="ÐÐ°ÑÑÐ¸Ð½ÐºÐ¸ Ð¿Ð¾ Ð·Ð°Ð¿ÑÐ¾ÑÑ ÑÑÐ°Ñ ÑÐ¾ÑÐ¾ Ð¼ÑÐ»ÑÑ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10021" y="5386011"/>
              <a:ext cx="694676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6" descr="ÐÐ°ÑÑÐ¸Ð½ÐºÐ¸ Ð¿Ð¾ Ð·Ð°Ð¿ÑÐ¾ÑÑ ÑÑÐ°Ñ ÑÐ¾ÑÐ¾ Ð¼ÑÐ»ÑÑ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1001" y="5169828"/>
              <a:ext cx="642281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211015" y="899432"/>
            <a:ext cx="11665381" cy="9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РАСХОД ЛЕКАРСТВЕННЫХ СРЕДСТВ И ИЗДЕЛИЙ МЕДИЦИНСКОГО НАЗНАЧЕНИЯ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65761" y="1209821"/>
          <a:ext cx="11451100" cy="5240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72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84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3723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 расходы за 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 расходы за  2022 год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6" marR="8296" marT="829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Фактические расходы за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Отклонение 2023г./20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 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 %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 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1 153 071,40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1 047 871,50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1 028 447,6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-19 423,9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Дезсредства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 </a:t>
                      </a:r>
                      <a:r>
                        <a:rPr lang="en-US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476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31 171,1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29 893,3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-1 277,8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ИМН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526 296,6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455 014,6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474 046,9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19 032,3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Питание для новорожденных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347,8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262,9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-84,9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Лекарственные средства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256 1</a:t>
                      </a:r>
                      <a:r>
                        <a:rPr lang="en-US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233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757,4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212 686,5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-21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070,9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Перевязочные материалы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205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9 630,9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12 383,4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2 752,5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Реактивы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133 231,2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123 993,9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116 038,3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-7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955,6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Реактивы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генетики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102 939,7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107 420,2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83 194,8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-24225,4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-22,6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ИМН генетики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8 494,8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6 872,9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5 383,2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-1 489,7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-21,7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Шовные материалы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32 377,5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181,6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34 771,8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590,2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Расходные материалы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51 112,3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45 445,9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53 579,0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133,1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Медицинские инструменты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6 579,9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35,1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6 207,5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6172,4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6" marR="8296" marT="82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ДЕБИТОРСКАЯ ЗАДОЛЖЕННОСТЬ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2031" y="761869"/>
          <a:ext cx="11338559" cy="564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836">
                <a:tc rowSpan="2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организации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Дебиторская задолженность, тыс. тенге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01.01.2022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01.01.2023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01.01.2024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Аральская ЦРБ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1 438,8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10 080,4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Казалинская ЦРБ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27 613,3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39 765,9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946,3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Сырдаринская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ЦРБ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3 222,9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6 883,8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Поликлиника №1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1 410,2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3 299,1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5 672,7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Поликлиника №3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4 385,6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4 273,9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Поликлиника №4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4 592,8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9 329,4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Поликлиника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№5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3 262,5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3 139,7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Поликлиника №6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2 188,7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Многопрофильная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больница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г.Байконур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1 706,4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Областная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инфекционная больница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2 402,3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ТОО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Достармед</a:t>
                      </a:r>
                      <a:r>
                        <a:rPr lang="en-US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Line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ТОО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Alexey</a:t>
                      </a:r>
                      <a:r>
                        <a:rPr lang="en-US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Sultan </a:t>
                      </a:r>
                      <a:r>
                        <a:rPr lang="en-US" sz="140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Akhmet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850,8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ТОО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Казалинская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ЖД больница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305,4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ТОО</a:t>
                      </a:r>
                      <a:r>
                        <a:rPr lang="ru-RU" sz="140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ЖД Больница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235,4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1 575,4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ТОО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Сеним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840,9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i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ТОО Клиника Али-</a:t>
                      </a:r>
                      <a:r>
                        <a:rPr lang="ru-RU" sz="1400" i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Нур</a:t>
                      </a:r>
                      <a:r>
                        <a:rPr lang="ru-RU" sz="1400" i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Мед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682,6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по соисполнению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32 787,2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67 745,7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62 580,8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НАО ФСМС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113 767,1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4" marR="8614" marT="861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88 585,0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111 961,8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41397"/>
              </p:ext>
            </p:extLst>
          </p:nvPr>
        </p:nvGraphicFramePr>
        <p:xfrm>
          <a:off x="407962" y="1195756"/>
          <a:ext cx="11310426" cy="459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1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3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9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8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2021 г.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 г.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Стационарная помощь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3 125 473,6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3 345 800,9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4 259 317,6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Дневной стационар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26 101,9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37 049,4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43 679,8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Приемное отделение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11 549,9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10 957,2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12 482,4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КДУ по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соисполнению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273 750,2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231 039,4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223 880,6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ПЦР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78 698,7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9 634,4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Инфекционный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стационар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42 369,8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4 912,3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КВИ надбавка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83 739,8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Платные услуги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18 604,9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23 447,3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32 906,7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84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3 660 288,8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3 662 840,9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4 572 267,1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815926" y="2938013"/>
            <a:ext cx="11376074" cy="466368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Приобретено открытая реанимационная система за счет местного бюджета на 37,9 млн тг. </a:t>
            </a: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счет собственных средств были куплены мед. оборудования   и мед. инвентарь на сумму 40,8 млн тг.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8200" y="2023541"/>
            <a:ext cx="11353800" cy="649321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38200" y="2817909"/>
            <a:ext cx="11353800" cy="68494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1647" y="3742007"/>
            <a:ext cx="11340353" cy="509954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ашивка 1"/>
          <p:cNvSpPr/>
          <p:nvPr/>
        </p:nvSpPr>
        <p:spPr>
          <a:xfrm>
            <a:off x="0" y="1132346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ПРОВЕДЁННЫЕ МЕРОПРИЯТИЯ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38200" y="944562"/>
            <a:ext cx="11353800" cy="77169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0" y="2077226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0" y="2872052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0" y="3687978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0" y="4503903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0" y="5488643"/>
            <a:ext cx="685800" cy="5557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1647" y="4492706"/>
            <a:ext cx="11340353" cy="58338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1647" y="5444198"/>
            <a:ext cx="11340353" cy="6682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Бактериологическая лаборатория: запущен автоматический бактериологический анализатор культур крови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Alert 3D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7508" y="4459459"/>
            <a:ext cx="113244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2023 года на биохимическом анализаторе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начали проводить виды определение ЛДГ, альфа- амилазу, щелочная фосфотаза и холестерин. 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815926" y="3840690"/>
            <a:ext cx="11376074" cy="389419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регулярной основе продолжается работа с главным неонатологом МЗРК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Кариным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Б.Т., руководителем неонатального блока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Толякбаевым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Т.Ж.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815926" y="2039815"/>
            <a:ext cx="11376074" cy="581465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Внедрены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кровосберегающие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технологии :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метропластика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аппарат </a:t>
            </a: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Sell Silver</a:t>
            </a: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тромбоэластограф, одеяло с подогревом, закуплены маточные балоны Бакри.  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791434" y="1045908"/>
            <a:ext cx="11376074" cy="686624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Дополнительно прошли обучение: 2 врача анестезиолога- реаниматолога по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гемодиафильтрации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врачи УЗ диагностики на тему «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Доплерография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антенатальный скрининг, 2 врача акушер-гинеколога ИПД, цитогенетик,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ЭхоКГ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МЕРОПРИЯТИИ ПО ДАЛЬНЕЙШЕМУ УЛУЧШЕНИЮ РАБОТЫ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15"/>
          <p:cNvGrpSpPr/>
          <p:nvPr/>
        </p:nvGrpSpPr>
        <p:grpSpPr>
          <a:xfrm>
            <a:off x="200931" y="4317365"/>
            <a:ext cx="403860" cy="382905"/>
            <a:chOff x="67056" y="640080"/>
            <a:chExt cx="403860" cy="382905"/>
          </a:xfrm>
        </p:grpSpPr>
        <p:sp>
          <p:nvSpPr>
            <p:cNvPr id="8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5"/>
          <p:cNvGrpSpPr/>
          <p:nvPr/>
        </p:nvGrpSpPr>
        <p:grpSpPr>
          <a:xfrm>
            <a:off x="184521" y="1726566"/>
            <a:ext cx="403860" cy="382905"/>
            <a:chOff x="67056" y="640080"/>
            <a:chExt cx="403860" cy="382905"/>
          </a:xfrm>
        </p:grpSpPr>
        <p:sp>
          <p:nvSpPr>
            <p:cNvPr id="11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5"/>
          <p:cNvGrpSpPr/>
          <p:nvPr/>
        </p:nvGrpSpPr>
        <p:grpSpPr>
          <a:xfrm>
            <a:off x="212656" y="3259944"/>
            <a:ext cx="403860" cy="382905"/>
            <a:chOff x="67056" y="640080"/>
            <a:chExt cx="403860" cy="382905"/>
          </a:xfrm>
        </p:grpSpPr>
        <p:sp>
          <p:nvSpPr>
            <p:cNvPr id="17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15"/>
          <p:cNvGrpSpPr/>
          <p:nvPr/>
        </p:nvGrpSpPr>
        <p:grpSpPr>
          <a:xfrm>
            <a:off x="182880" y="1034905"/>
            <a:ext cx="403860" cy="382905"/>
            <a:chOff x="67056" y="640080"/>
            <a:chExt cx="403860" cy="382905"/>
          </a:xfrm>
        </p:grpSpPr>
        <p:sp>
          <p:nvSpPr>
            <p:cNvPr id="23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15"/>
          <p:cNvGrpSpPr/>
          <p:nvPr/>
        </p:nvGrpSpPr>
        <p:grpSpPr>
          <a:xfrm>
            <a:off x="182176" y="5114535"/>
            <a:ext cx="403860" cy="382905"/>
            <a:chOff x="67056" y="640080"/>
            <a:chExt cx="403860" cy="382905"/>
          </a:xfrm>
        </p:grpSpPr>
        <p:sp>
          <p:nvSpPr>
            <p:cNvPr id="26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5"/>
          <p:cNvSpPr txBox="1"/>
          <p:nvPr/>
        </p:nvSpPr>
        <p:spPr>
          <a:xfrm>
            <a:off x="618977" y="1069145"/>
            <a:ext cx="11370955" cy="28084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Пересмотр структуры и штатного расписания с последующим согласованием НС.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bject 5"/>
          <p:cNvSpPr txBox="1"/>
          <p:nvPr/>
        </p:nvSpPr>
        <p:spPr>
          <a:xfrm>
            <a:off x="602564" y="2980007"/>
            <a:ext cx="11370955" cy="1019510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ведение материально технического оснащения организаций родовспоможения в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соотвествие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с  Приказом Министерства здравоохранения Республики Казахстан от 29 октября 2020 года                                  № ҚР ДСМ-167/2020. «Об утверждении минимальных стандартов   оснащения организаций здравоохранения медицинскими изделиями».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ject 5"/>
          <p:cNvSpPr txBox="1"/>
          <p:nvPr/>
        </p:nvSpPr>
        <p:spPr>
          <a:xfrm>
            <a:off x="600219" y="4229687"/>
            <a:ext cx="11370955" cy="527067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Рассмотреть возможность выделения средств для финансирования работы методического и ресурсного  центров,  кураторской работы.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ject 5"/>
          <p:cNvSpPr txBox="1"/>
          <p:nvPr/>
        </p:nvSpPr>
        <p:spPr>
          <a:xfrm>
            <a:off x="600219" y="5144085"/>
            <a:ext cx="11370955" cy="28084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Рассмотреть возможность закупа аппарата УЗИ экспертного класса для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пренатальной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диагностики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/>
          </a:p>
        </p:txBody>
      </p:sp>
      <p:sp>
        <p:nvSpPr>
          <p:cNvPr id="37" name="object 5"/>
          <p:cNvSpPr txBox="1"/>
          <p:nvPr/>
        </p:nvSpPr>
        <p:spPr>
          <a:xfrm>
            <a:off x="626011" y="5816991"/>
            <a:ext cx="11370955" cy="28084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Подключение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приточно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–вытяжной вентиляции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object 15"/>
          <p:cNvGrpSpPr/>
          <p:nvPr/>
        </p:nvGrpSpPr>
        <p:grpSpPr>
          <a:xfrm>
            <a:off x="193898" y="5773372"/>
            <a:ext cx="403860" cy="382905"/>
            <a:chOff x="67056" y="640080"/>
            <a:chExt cx="403860" cy="382905"/>
          </a:xfrm>
        </p:grpSpPr>
        <p:sp>
          <p:nvSpPr>
            <p:cNvPr id="29" name="object 16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206501" y="0"/>
                  </a:moveTo>
                  <a:lnTo>
                    <a:pt x="206501" y="92583"/>
                  </a:lnTo>
                  <a:lnTo>
                    <a:pt x="0" y="92583"/>
                  </a:lnTo>
                  <a:lnTo>
                    <a:pt x="0" y="277749"/>
                  </a:lnTo>
                  <a:lnTo>
                    <a:pt x="206501" y="277749"/>
                  </a:lnTo>
                  <a:lnTo>
                    <a:pt x="206501" y="370332"/>
                  </a:lnTo>
                  <a:lnTo>
                    <a:pt x="391668" y="185165"/>
                  </a:lnTo>
                  <a:lnTo>
                    <a:pt x="20650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17"/>
            <p:cNvSpPr/>
            <p:nvPr/>
          </p:nvSpPr>
          <p:spPr>
            <a:xfrm>
              <a:off x="73152" y="646176"/>
              <a:ext cx="391795" cy="370840"/>
            </a:xfrm>
            <a:custGeom>
              <a:avLst/>
              <a:gdLst/>
              <a:ahLst/>
              <a:cxnLst/>
              <a:rect l="l" t="t" r="r" b="b"/>
              <a:pathLst>
                <a:path w="391795" h="370840">
                  <a:moveTo>
                    <a:pt x="0" y="92583"/>
                  </a:moveTo>
                  <a:lnTo>
                    <a:pt x="206501" y="92583"/>
                  </a:lnTo>
                  <a:lnTo>
                    <a:pt x="206501" y="0"/>
                  </a:lnTo>
                  <a:lnTo>
                    <a:pt x="391668" y="185165"/>
                  </a:lnTo>
                  <a:lnTo>
                    <a:pt x="206501" y="370332"/>
                  </a:lnTo>
                  <a:lnTo>
                    <a:pt x="206501" y="277749"/>
                  </a:lnTo>
                  <a:lnTo>
                    <a:pt x="0" y="277749"/>
                  </a:lnTo>
                  <a:lnTo>
                    <a:pt x="0" y="9258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16"/>
          <p:cNvSpPr/>
          <p:nvPr/>
        </p:nvSpPr>
        <p:spPr>
          <a:xfrm>
            <a:off x="202339" y="2349296"/>
            <a:ext cx="391795" cy="370840"/>
          </a:xfrm>
          <a:custGeom>
            <a:avLst/>
            <a:gdLst/>
            <a:ahLst/>
            <a:cxnLst/>
            <a:rect l="l" t="t" r="r" b="b"/>
            <a:pathLst>
              <a:path w="391795" h="370840">
                <a:moveTo>
                  <a:pt x="206501" y="0"/>
                </a:moveTo>
                <a:lnTo>
                  <a:pt x="206501" y="92583"/>
                </a:lnTo>
                <a:lnTo>
                  <a:pt x="0" y="92583"/>
                </a:lnTo>
                <a:lnTo>
                  <a:pt x="0" y="277749"/>
                </a:lnTo>
                <a:lnTo>
                  <a:pt x="206501" y="277749"/>
                </a:lnTo>
                <a:lnTo>
                  <a:pt x="206501" y="370332"/>
                </a:lnTo>
                <a:lnTo>
                  <a:pt x="391668" y="185165"/>
                </a:lnTo>
                <a:lnTo>
                  <a:pt x="20650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/>
          <p:cNvSpPr txBox="1"/>
          <p:nvPr/>
        </p:nvSpPr>
        <p:spPr>
          <a:xfrm>
            <a:off x="602565" y="2389164"/>
            <a:ext cx="11370955" cy="28084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Улучшение кадрового обеспечения специалистами анестезиологами –реаниматологами,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клин.фармаколог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bject 5"/>
          <p:cNvSpPr txBox="1"/>
          <p:nvPr/>
        </p:nvSpPr>
        <p:spPr>
          <a:xfrm>
            <a:off x="616633" y="1770185"/>
            <a:ext cx="11370955" cy="280846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Открытие отделения госпитальной фармации 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18"/>
          <p:cNvGrpSpPr/>
          <p:nvPr/>
        </p:nvGrpSpPr>
        <p:grpSpPr>
          <a:xfrm>
            <a:off x="0" y="3776345"/>
            <a:ext cx="544195" cy="3271569"/>
            <a:chOff x="0" y="3153155"/>
            <a:chExt cx="544195" cy="3081655"/>
          </a:xfrm>
        </p:grpSpPr>
        <p:pic>
          <p:nvPicPr>
            <p:cNvPr id="12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13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14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15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16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17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18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19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20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21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22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23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24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25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26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27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28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29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30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31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32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33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34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35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36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37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38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39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40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41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42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43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44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45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46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47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  <p:grpSp>
        <p:nvGrpSpPr>
          <p:cNvPr id="3" name="object 18"/>
          <p:cNvGrpSpPr/>
          <p:nvPr/>
        </p:nvGrpSpPr>
        <p:grpSpPr>
          <a:xfrm>
            <a:off x="0" y="988597"/>
            <a:ext cx="544195" cy="3081655"/>
            <a:chOff x="0" y="3153155"/>
            <a:chExt cx="544195" cy="3081655"/>
          </a:xfrm>
        </p:grpSpPr>
        <p:pic>
          <p:nvPicPr>
            <p:cNvPr id="4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5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5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5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5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5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5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5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5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5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5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6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6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6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6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6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6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6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6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68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6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7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7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72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73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7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75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76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7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78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7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80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8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82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8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84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  <p:grpSp>
        <p:nvGrpSpPr>
          <p:cNvPr id="4" name="object 18"/>
          <p:cNvGrpSpPr/>
          <p:nvPr/>
        </p:nvGrpSpPr>
        <p:grpSpPr>
          <a:xfrm>
            <a:off x="0" y="-1785083"/>
            <a:ext cx="544195" cy="3081655"/>
            <a:chOff x="0" y="3153155"/>
            <a:chExt cx="544195" cy="3081655"/>
          </a:xfrm>
        </p:grpSpPr>
        <p:pic>
          <p:nvPicPr>
            <p:cNvPr id="123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070390"/>
              <a:ext cx="318592" cy="419399"/>
            </a:xfrm>
            <a:prstGeom prst="rect">
              <a:avLst/>
            </a:prstGeom>
          </p:spPr>
        </p:pic>
        <p:pic>
          <p:nvPicPr>
            <p:cNvPr id="124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141850"/>
              <a:ext cx="165929" cy="284988"/>
            </a:xfrm>
            <a:prstGeom prst="rect">
              <a:avLst/>
            </a:prstGeom>
          </p:spPr>
        </p:pic>
        <p:pic>
          <p:nvPicPr>
            <p:cNvPr id="125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3997452"/>
              <a:ext cx="443572" cy="565276"/>
            </a:xfrm>
            <a:prstGeom prst="rect">
              <a:avLst/>
            </a:prstGeom>
          </p:spPr>
        </p:pic>
        <p:pic>
          <p:nvPicPr>
            <p:cNvPr id="126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141850"/>
              <a:ext cx="165925" cy="284988"/>
            </a:xfrm>
            <a:prstGeom prst="rect">
              <a:avLst/>
            </a:prstGeom>
          </p:spPr>
        </p:pic>
        <p:pic>
          <p:nvPicPr>
            <p:cNvPr id="127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4274819"/>
              <a:ext cx="368896" cy="565276"/>
            </a:xfrm>
            <a:prstGeom prst="rect">
              <a:avLst/>
            </a:prstGeom>
          </p:spPr>
        </p:pic>
        <p:pic>
          <p:nvPicPr>
            <p:cNvPr id="128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8" y="4419219"/>
              <a:ext cx="165929" cy="284988"/>
            </a:xfrm>
            <a:prstGeom prst="rect">
              <a:avLst/>
            </a:prstGeom>
          </p:spPr>
        </p:pic>
        <p:pic>
          <p:nvPicPr>
            <p:cNvPr id="129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4" y="4274819"/>
              <a:ext cx="443572" cy="565276"/>
            </a:xfrm>
            <a:prstGeom prst="rect">
              <a:avLst/>
            </a:prstGeom>
          </p:spPr>
        </p:pic>
        <p:pic>
          <p:nvPicPr>
            <p:cNvPr id="130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32" y="4419219"/>
              <a:ext cx="165925" cy="284988"/>
            </a:xfrm>
            <a:prstGeom prst="rect">
              <a:avLst/>
            </a:prstGeom>
          </p:spPr>
        </p:pic>
        <p:pic>
          <p:nvPicPr>
            <p:cNvPr id="131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4553686"/>
              <a:ext cx="368896" cy="563778"/>
            </a:xfrm>
            <a:prstGeom prst="rect">
              <a:avLst/>
            </a:prstGeom>
          </p:spPr>
        </p:pic>
        <p:pic>
          <p:nvPicPr>
            <p:cNvPr id="132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588" y="4698111"/>
              <a:ext cx="165929" cy="283463"/>
            </a:xfrm>
            <a:prstGeom prst="rect">
              <a:avLst/>
            </a:prstGeom>
          </p:spPr>
        </p:pic>
        <p:pic>
          <p:nvPicPr>
            <p:cNvPr id="133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4" y="4553686"/>
              <a:ext cx="443572" cy="563778"/>
            </a:xfrm>
            <a:prstGeom prst="rect">
              <a:avLst/>
            </a:prstGeom>
          </p:spPr>
        </p:pic>
        <p:pic>
          <p:nvPicPr>
            <p:cNvPr id="134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232" y="4698111"/>
              <a:ext cx="165925" cy="283463"/>
            </a:xfrm>
            <a:prstGeom prst="rect">
              <a:avLst/>
            </a:prstGeom>
          </p:spPr>
        </p:pic>
        <p:pic>
          <p:nvPicPr>
            <p:cNvPr id="135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4838700"/>
              <a:ext cx="359752" cy="658494"/>
            </a:xfrm>
            <a:prstGeom prst="rect">
              <a:avLst/>
            </a:prstGeom>
          </p:spPr>
        </p:pic>
        <p:pic>
          <p:nvPicPr>
            <p:cNvPr id="136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44" y="4983860"/>
              <a:ext cx="165929" cy="377063"/>
            </a:xfrm>
            <a:prstGeom prst="rect">
              <a:avLst/>
            </a:prstGeom>
          </p:spPr>
        </p:pic>
        <p:pic>
          <p:nvPicPr>
            <p:cNvPr id="137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4838700"/>
              <a:ext cx="443572" cy="658494"/>
            </a:xfrm>
            <a:prstGeom prst="rect">
              <a:avLst/>
            </a:prstGeom>
          </p:spPr>
        </p:pic>
        <p:pic>
          <p:nvPicPr>
            <p:cNvPr id="138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7088" y="4983860"/>
              <a:ext cx="165925" cy="377063"/>
            </a:xfrm>
            <a:prstGeom prst="rect">
              <a:avLst/>
            </a:prstGeom>
          </p:spPr>
        </p:pic>
        <p:pic>
          <p:nvPicPr>
            <p:cNvPr id="139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207507"/>
              <a:ext cx="359752" cy="658495"/>
            </a:xfrm>
            <a:prstGeom prst="rect">
              <a:avLst/>
            </a:prstGeom>
          </p:spPr>
        </p:pic>
        <p:pic>
          <p:nvPicPr>
            <p:cNvPr id="140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444" y="5352669"/>
              <a:ext cx="165929" cy="377101"/>
            </a:xfrm>
            <a:prstGeom prst="rect">
              <a:avLst/>
            </a:prstGeom>
          </p:spPr>
        </p:pic>
        <p:pic>
          <p:nvPicPr>
            <p:cNvPr id="141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207507"/>
              <a:ext cx="443572" cy="658495"/>
            </a:xfrm>
            <a:prstGeom prst="rect">
              <a:avLst/>
            </a:prstGeom>
          </p:spPr>
        </p:pic>
        <p:pic>
          <p:nvPicPr>
            <p:cNvPr id="142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7088" y="5352669"/>
              <a:ext cx="165925" cy="377101"/>
            </a:xfrm>
            <a:prstGeom prst="rect">
              <a:avLst/>
            </a:prstGeom>
          </p:spPr>
        </p:pic>
        <p:pic>
          <p:nvPicPr>
            <p:cNvPr id="143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576316"/>
              <a:ext cx="359752" cy="658495"/>
            </a:xfrm>
            <a:prstGeom prst="rect">
              <a:avLst/>
            </a:prstGeom>
          </p:spPr>
        </p:pic>
        <p:pic>
          <p:nvPicPr>
            <p:cNvPr id="144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44" y="5721527"/>
              <a:ext cx="165929" cy="377050"/>
            </a:xfrm>
            <a:prstGeom prst="rect">
              <a:avLst/>
            </a:prstGeom>
          </p:spPr>
        </p:pic>
        <p:pic>
          <p:nvPicPr>
            <p:cNvPr id="145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3819" y="5576316"/>
              <a:ext cx="443572" cy="658495"/>
            </a:xfrm>
            <a:prstGeom prst="rect">
              <a:avLst/>
            </a:prstGeom>
          </p:spPr>
        </p:pic>
        <p:pic>
          <p:nvPicPr>
            <p:cNvPr id="146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088" y="5721527"/>
              <a:ext cx="165925" cy="377050"/>
            </a:xfrm>
            <a:prstGeom prst="rect">
              <a:avLst/>
            </a:prstGeom>
          </p:spPr>
        </p:pic>
        <p:pic>
          <p:nvPicPr>
            <p:cNvPr id="147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153155"/>
              <a:ext cx="376516" cy="565277"/>
            </a:xfrm>
            <a:prstGeom prst="rect">
              <a:avLst/>
            </a:prstGeom>
          </p:spPr>
        </p:pic>
        <p:pic>
          <p:nvPicPr>
            <p:cNvPr id="148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208" y="3297554"/>
              <a:ext cx="165929" cy="284988"/>
            </a:xfrm>
            <a:prstGeom prst="rect">
              <a:avLst/>
            </a:prstGeom>
          </p:spPr>
        </p:pic>
        <p:pic>
          <p:nvPicPr>
            <p:cNvPr id="149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584" y="3153155"/>
              <a:ext cx="443572" cy="565277"/>
            </a:xfrm>
            <a:prstGeom prst="rect">
              <a:avLst/>
            </a:prstGeom>
          </p:spPr>
        </p:pic>
        <p:pic>
          <p:nvPicPr>
            <p:cNvPr id="150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3852" y="3297554"/>
              <a:ext cx="165925" cy="284988"/>
            </a:xfrm>
            <a:prstGeom prst="rect">
              <a:avLst/>
            </a:prstGeom>
          </p:spPr>
        </p:pic>
        <p:pic>
          <p:nvPicPr>
            <p:cNvPr id="151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32022"/>
              <a:ext cx="376516" cy="563778"/>
            </a:xfrm>
            <a:prstGeom prst="rect">
              <a:avLst/>
            </a:prstGeom>
          </p:spPr>
        </p:pic>
        <p:pic>
          <p:nvPicPr>
            <p:cNvPr id="152" name="object 4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208" y="3576447"/>
              <a:ext cx="165929" cy="283463"/>
            </a:xfrm>
            <a:prstGeom prst="rect">
              <a:avLst/>
            </a:prstGeom>
          </p:spPr>
        </p:pic>
        <p:pic>
          <p:nvPicPr>
            <p:cNvPr id="153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432022"/>
              <a:ext cx="443572" cy="563778"/>
            </a:xfrm>
            <a:prstGeom prst="rect">
              <a:avLst/>
            </a:prstGeom>
          </p:spPr>
        </p:pic>
        <p:pic>
          <p:nvPicPr>
            <p:cNvPr id="154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3852" y="3576447"/>
              <a:ext cx="165925" cy="283463"/>
            </a:xfrm>
            <a:prstGeom prst="rect">
              <a:avLst/>
            </a:prstGeom>
          </p:spPr>
        </p:pic>
        <p:pic>
          <p:nvPicPr>
            <p:cNvPr id="155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709390"/>
              <a:ext cx="376516" cy="563778"/>
            </a:xfrm>
            <a:prstGeom prst="rect">
              <a:avLst/>
            </a:prstGeom>
          </p:spPr>
        </p:pic>
        <p:pic>
          <p:nvPicPr>
            <p:cNvPr id="156" name="object 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6208" y="3853814"/>
              <a:ext cx="165929" cy="283464"/>
            </a:xfrm>
            <a:prstGeom prst="rect">
              <a:avLst/>
            </a:prstGeom>
          </p:spPr>
        </p:pic>
        <p:pic>
          <p:nvPicPr>
            <p:cNvPr id="157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584" y="3709390"/>
              <a:ext cx="443572" cy="563778"/>
            </a:xfrm>
            <a:prstGeom prst="rect">
              <a:avLst/>
            </a:prstGeom>
          </p:spPr>
        </p:pic>
        <p:pic>
          <p:nvPicPr>
            <p:cNvPr id="158" name="object 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852" y="3853814"/>
              <a:ext cx="165925" cy="283464"/>
            </a:xfrm>
            <a:prstGeom prst="rect">
              <a:avLst/>
            </a:prstGeom>
          </p:spPr>
        </p:pic>
      </p:grpSp>
      <p:sp>
        <p:nvSpPr>
          <p:cNvPr id="117" name="Заголовок 1"/>
          <p:cNvSpPr>
            <a:spLocks noGrp="1"/>
          </p:cNvSpPr>
          <p:nvPr>
            <p:ph type="title"/>
          </p:nvPr>
        </p:nvSpPr>
        <p:spPr>
          <a:xfrm>
            <a:off x="929640" y="2430637"/>
            <a:ext cx="10515600" cy="132556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ДВИЖЕНИИ МЕДИЦИНСКИХ И НЕМЕДИЦИНСКИХ КАДРОВ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6775" y="984737"/>
          <a:ext cx="11141612" cy="44162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3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01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Кадры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начале отчетного периода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Прибывшие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Убывшие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конце отчетного периода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декретном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Работающие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Врачи</a:t>
                      </a:r>
                      <a:endParaRPr lang="ru-RU" sz="1400" b="1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Специалисты сестринского дела с высшим образованием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(наши СМР закончили МА)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Средние медицинские  работники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20+10 (наши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закончили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267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Специалисты с фармацевтическим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образованием: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провизор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фармацевты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Специалисты  административно-хозяйственной части</a:t>
                      </a:r>
                      <a:endParaRPr lang="ru-RU" sz="1400" b="1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санитарки </a:t>
                      </a:r>
                      <a:endParaRPr lang="ru-RU" sz="1400" b="1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713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699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602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995" marR="6799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520504" y="5589240"/>
            <a:ext cx="11268221" cy="126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Примечание: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Уволились  </a:t>
            </a:r>
            <a:r>
              <a:rPr lang="ru-RU" sz="1400" b="1" noProof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46                                                     - </a:t>
            </a:r>
            <a:r>
              <a:rPr lang="ru-RU" sz="1400" noProof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состоянию здоровья - 7</a:t>
            </a:r>
            <a:r>
              <a:rPr lang="kk-KZ" sz="1400" noProof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- с выходом на пенсию –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                                - по семейным обстоятельствам – 13,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- на другую работу  - </a:t>
            </a:r>
            <a:r>
              <a:rPr lang="ru-RU" sz="1400" noProof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                                     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- в связи с окончанием мед.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олледжа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-  2,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- по истечению срока договора-8,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в связи с переездом в другой город - 8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СПЕЦИАЛИСТЫ С ВЫСШИМ  МЕДИЦИНСКИМ  ОБРАЗОВАНИЕМ</a:t>
            </a:r>
            <a:endParaRPr lang="kk-KZ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62709" y="960119"/>
          <a:ext cx="11113477" cy="531406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1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1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52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Кадры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 штату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декретном отпуске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Работаю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щие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 штату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декр-м отпуске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Работаю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щие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Врачи, из них: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Организаторы 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Акушер-гинекологи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44,0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44,0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неонатологи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39,5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39,5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Анестезиолог-реаниматологи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</a:t>
                      </a:r>
                      <a:r>
                        <a:rPr lang="en-US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Терапевты, </a:t>
                      </a:r>
                      <a:endParaRPr lang="kk-KZ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т.ч.клин.фарм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УЗИ врачи 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эпидемиологи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статисты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методисты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генетики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невропатолог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бактериологи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315604" y="956603"/>
            <a:ext cx="11627867" cy="131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16881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 КВАЛИФИКАЦИИ ВЫСШИХ И СРЕДНИХ  МЕДИЦИНСКИХ  РАБОТНИКОВ  ЗА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 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62708" y="1842870"/>
          <a:ext cx="11099409" cy="34184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7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79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79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3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Кадры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Заплани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ровано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Обучено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Выделенные средства на повышение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 освоения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Командиро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вочные расходы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Зарубеж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ции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Семинары,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мастер-классы, конференции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Врачи 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1 500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1 242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640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7 299 100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33 900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endParaRPr lang="ru-RU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kk-KZ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r>
                        <a:rPr lang="kk-KZ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040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161 200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b="1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b="1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2 000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1 647</a:t>
                      </a:r>
                      <a:r>
                        <a:rPr lang="kk-KZ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680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7 484 200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ОСНАЩЕННОСТЬ (ПО СУМТ)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одержимое 5"/>
          <p:cNvGraphicFramePr>
            <a:graphicFrameLocks/>
          </p:cNvGraphicFramePr>
          <p:nvPr/>
        </p:nvGraphicFramePr>
        <p:xfrm>
          <a:off x="740897" y="1366522"/>
          <a:ext cx="10724271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222190" y="5054668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реанимационное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отделение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1237521" y="5140743"/>
            <a:ext cx="6480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Всего</a:t>
            </a:r>
          </a:p>
        </p:txBody>
      </p:sp>
    </p:spTree>
    <p:extLst>
      <p:ext uri="{BB962C8B-B14F-4D97-AF65-F5344CB8AC3E}">
        <p14:creationId xmlns:p14="http://schemas.microsoft.com/office/powerpoint/2010/main" val="10499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КОЕЧНЫЙ  ФОНД ОПЦ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462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4572" y="1012877"/>
          <a:ext cx="11127543" cy="5336049"/>
        </p:xfrm>
        <a:graphic>
          <a:graphicData uri="http://schemas.openxmlformats.org/drawingml/2006/table">
            <a:tbl>
              <a:tblPr/>
              <a:tblGrid>
                <a:gridCol w="2088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9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4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499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99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107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Оборот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Среднее пребывание больных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Процент летальности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Процент выполнения плана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1-акуш.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2-акуш.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240,1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3-акуш.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по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акуш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Пат.беремен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Гинекология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Реаним.нов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Пат.нов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540,2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496,7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Реанимация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взр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по ОПЦ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Дневной ст.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7,804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79,6%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1009531"/>
            <a:ext cx="10728960" cy="5848469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3688229"/>
            <a:ext cx="2976331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2478495"/>
            <a:ext cx="2976331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ая выноска 14"/>
          <p:cNvSpPr/>
          <p:nvPr/>
        </p:nvSpPr>
        <p:spPr>
          <a:xfrm>
            <a:off x="3407704" y="1009531"/>
            <a:ext cx="2496278" cy="814387"/>
          </a:xfrm>
          <a:prstGeom prst="wedgeRectCallout">
            <a:avLst>
              <a:gd name="adj1" fmla="val 11597"/>
              <a:gd name="adj2" fmla="val 12155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Арал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 146-7,7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167 – 9,3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519936" y="1873627"/>
            <a:ext cx="2208245" cy="864097"/>
          </a:xfrm>
          <a:prstGeom prst="wedgeRectCallout">
            <a:avLst>
              <a:gd name="adj1" fmla="val -55865"/>
              <a:gd name="adj2" fmla="val 12002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Казалы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-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188-10,0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277 – 16,0%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7824195" y="2132857"/>
            <a:ext cx="2496276" cy="941650"/>
          </a:xfrm>
          <a:prstGeom prst="wedgeRectCallout">
            <a:avLst>
              <a:gd name="adj1" fmla="val -40515"/>
              <a:gd name="adj2" fmla="val 16106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Сырдария </a:t>
            </a:r>
            <a:endPara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 463-62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415-58,6%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4751853" y="4811555"/>
            <a:ext cx="2320879" cy="777686"/>
          </a:xfrm>
          <a:prstGeom prst="wedgeRectCallout">
            <a:avLst>
              <a:gd name="adj1" fmla="val 71270"/>
              <a:gd name="adj2" fmla="val -13966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8530" tIns="54265" rIns="108530" bIns="54265" rtlCol="0" anchor="ctr"/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Жалагаш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279-36,6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267– 37,7%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3887755" y="3861048"/>
            <a:ext cx="2208245" cy="864097"/>
          </a:xfrm>
          <a:prstGeom prst="wedgeRectCallout">
            <a:avLst>
              <a:gd name="adj1" fmla="val 97882"/>
              <a:gd name="adj2" fmla="val -55492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8530" tIns="54265" rIns="108530" bIns="54265" rtlCol="0" anchor="ctr"/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Кармакшы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189-28,8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178-27,0%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6192012" y="5675649"/>
            <a:ext cx="2547977" cy="950506"/>
          </a:xfrm>
          <a:prstGeom prst="wedgeRectCallout">
            <a:avLst>
              <a:gd name="adj1" fmla="val 41038"/>
              <a:gd name="adj2" fmla="val -18483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Кызылорда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 -9217-82,4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 -  9018 – 81,9%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9648395" y="3169774"/>
            <a:ext cx="2112235" cy="993247"/>
          </a:xfrm>
          <a:prstGeom prst="wedgeRectCallout">
            <a:avLst>
              <a:gd name="adj1" fmla="val -43398"/>
              <a:gd name="adj2" fmla="val 13650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Шиели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474-22,3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440– 22,9%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8880310" y="5762059"/>
            <a:ext cx="2496277" cy="864097"/>
          </a:xfrm>
          <a:prstGeom prst="wedgeRectCallout">
            <a:avLst>
              <a:gd name="adj1" fmla="val 6588"/>
              <a:gd name="adj2" fmla="val -10997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8530" tIns="54265" rIns="108530" bIns="54265" rtlCol="0" anchor="ctr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Жанакорган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2022г. – 224-11,1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2023г. – 248 – 13,4%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33045" y="168812"/>
            <a:ext cx="11490029" cy="437437"/>
          </a:xfrm>
          <a:prstGeom prst="rect">
            <a:avLst/>
          </a:prstGeom>
        </p:spPr>
        <p:txBody>
          <a:bodyPr wrap="square" lIns="67446" tIns="33723" rIns="67446" bIns="33723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РОДОВ ПО РАЙОНАМ В ОПЦ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" y="1484785"/>
            <a:ext cx="2883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 г.   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Область - 18857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ОПЦ –  11010-58,3 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т.ч. сельских –  1992-18,0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1" y="2666472"/>
            <a:ext cx="2883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г.   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Область - 19765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ОПЦ –  11180-56,6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т.ч. сельских –  1963-17,6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%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117058" y="604909"/>
            <a:ext cx="4074942" cy="1402251"/>
          </a:xfrm>
          <a:prstGeom prst="rect">
            <a:avLst/>
          </a:prstGeom>
          <a:solidFill>
            <a:schemeClr val="bg1"/>
          </a:solidFill>
        </p:spPr>
        <p:txBody>
          <a:bodyPr wrap="square" lIns="108530" tIns="54265" rIns="108530" bIns="54265">
            <a:spAutoFit/>
          </a:bodyPr>
          <a:lstStyle/>
          <a:p>
            <a:pPr>
              <a:defRPr/>
            </a:pPr>
            <a:endParaRPr lang="ru-RU" alt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Всего населения   -  840 153</a:t>
            </a:r>
          </a:p>
          <a:p>
            <a:pPr>
              <a:defRPr/>
            </a:pPr>
            <a:r>
              <a:rPr lang="en-US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них женского населения -417 923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ЖФВ – 176 992</a:t>
            </a:r>
          </a:p>
          <a:p>
            <a:pPr marL="285750" indent="-285750"/>
            <a:endParaRPr lang="ru-RU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ru-RU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6105268"/>
            <a:ext cx="586588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Примечание: 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процент родов вычислен по программе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«Регистр беременных».От числа родов района.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38100"/>
            <a:ext cx="504825" cy="49530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590925" y="196532"/>
            <a:ext cx="74123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QWALITY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ВСЕОБЩЕЕ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УПРАВЛЕНИЕ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КАЧЕСТВОМ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МЕДИЦИНСКИХ</a:t>
            </a:r>
            <a:r>
              <a:rPr sz="14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УСЛУГ</a:t>
            </a:r>
            <a:endParaRPr sz="1400"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D54BDF0-F97C-4FFF-B394-245BF27CB87F}"/>
              </a:ext>
            </a:extLst>
          </p:cNvPr>
          <p:cNvCxnSpPr/>
          <p:nvPr/>
        </p:nvCxnSpPr>
        <p:spPr>
          <a:xfrm flipH="1">
            <a:off x="117130" y="575875"/>
            <a:ext cx="11876396" cy="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6040" y="143867"/>
            <a:ext cx="11817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ПОКАЗАТЕЛИ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41819" y="1296817"/>
            <a:ext cx="4016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еспубликалық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қаражат есебінен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1070323"/>
              </p:ext>
            </p:extLst>
          </p:nvPr>
        </p:nvGraphicFramePr>
        <p:xfrm>
          <a:off x="6682153" y="1026941"/>
          <a:ext cx="4950211" cy="270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Содержимое 6"/>
          <p:cNvGraphicFramePr>
            <a:graphicFrameLocks/>
          </p:cNvGraphicFramePr>
          <p:nvPr/>
        </p:nvGraphicFramePr>
        <p:xfrm>
          <a:off x="6668086" y="4212782"/>
          <a:ext cx="4825219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639235" y="667761"/>
            <a:ext cx="4579878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ПРЕЖДЕВРЕМЕННЫЕ РОДЫ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2823" y="3732174"/>
            <a:ext cx="4579878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ПРЕЭКЛАМПСИИ</a:t>
            </a:r>
            <a:r>
              <a:rPr lang="ru-RU" sz="1600" b="1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26675" y="3732174"/>
            <a:ext cx="4579878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АТОНИЧЕСКОЕ  КРОВОТЕЧЕНИЕ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52466" y="634937"/>
            <a:ext cx="4579878" cy="33855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600" b="1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КЕСАРЕВО СЕЧЕНИЕ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441070323"/>
              </p:ext>
            </p:extLst>
          </p:nvPr>
        </p:nvGraphicFramePr>
        <p:xfrm>
          <a:off x="532226" y="1041009"/>
          <a:ext cx="4950211" cy="2635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576776" y="4124284"/>
          <a:ext cx="5669279" cy="273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046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24393</TotalTime>
  <Words>2868</Words>
  <Application>Microsoft Office PowerPoint</Application>
  <PresentationFormat>Широкоэкранный</PresentationFormat>
  <Paragraphs>1466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Тюлюбаева С. Жанар</dc:creator>
  <cp:lastModifiedBy>Almas Galymzhan</cp:lastModifiedBy>
  <cp:revision>2326</cp:revision>
  <cp:lastPrinted>2022-02-24T15:34:36Z</cp:lastPrinted>
  <dcterms:created xsi:type="dcterms:W3CDTF">2020-05-28T03:25:03Z</dcterms:created>
  <dcterms:modified xsi:type="dcterms:W3CDTF">2024-03-28T05:28:08Z</dcterms:modified>
</cp:coreProperties>
</file>